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78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59214" y="0"/>
            <a:ext cx="3984766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6711" y="5114339"/>
            <a:ext cx="449580" cy="29209"/>
          </a:xfrm>
          <a:custGeom>
            <a:avLst/>
            <a:gdLst/>
            <a:ahLst/>
            <a:cxnLst/>
            <a:rect l="l" t="t" r="r" b="b"/>
            <a:pathLst>
              <a:path w="449580" h="29210">
                <a:moveTo>
                  <a:pt x="0" y="0"/>
                </a:moveTo>
                <a:lnTo>
                  <a:pt x="449191" y="0"/>
                </a:lnTo>
                <a:lnTo>
                  <a:pt x="449191" y="29149"/>
                </a:lnTo>
                <a:lnTo>
                  <a:pt x="0" y="29149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5908" y="5114339"/>
            <a:ext cx="449580" cy="29209"/>
          </a:xfrm>
          <a:custGeom>
            <a:avLst/>
            <a:gdLst/>
            <a:ahLst/>
            <a:cxnLst/>
            <a:rect l="l" t="t" r="r" b="b"/>
            <a:pathLst>
              <a:path w="449580" h="29210">
                <a:moveTo>
                  <a:pt x="0" y="0"/>
                </a:moveTo>
                <a:lnTo>
                  <a:pt x="449191" y="0"/>
                </a:lnTo>
                <a:lnTo>
                  <a:pt x="449191" y="29149"/>
                </a:lnTo>
                <a:lnTo>
                  <a:pt x="0" y="29149"/>
                </a:lnTo>
                <a:lnTo>
                  <a:pt x="0" y="0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4301" y="5114339"/>
            <a:ext cx="449580" cy="29209"/>
          </a:xfrm>
          <a:custGeom>
            <a:avLst/>
            <a:gdLst/>
            <a:ahLst/>
            <a:cxnLst/>
            <a:rect l="l" t="t" r="r" b="b"/>
            <a:pathLst>
              <a:path w="449580" h="29210">
                <a:moveTo>
                  <a:pt x="0" y="0"/>
                </a:moveTo>
                <a:lnTo>
                  <a:pt x="449194" y="0"/>
                </a:lnTo>
                <a:lnTo>
                  <a:pt x="449194" y="29149"/>
                </a:lnTo>
                <a:lnTo>
                  <a:pt x="0" y="29149"/>
                </a:lnTo>
                <a:lnTo>
                  <a:pt x="0" y="0"/>
                </a:lnTo>
                <a:close/>
              </a:path>
            </a:pathLst>
          </a:custGeom>
          <a:solidFill>
            <a:srgbClr val="34A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85097" y="5114339"/>
            <a:ext cx="449580" cy="29209"/>
          </a:xfrm>
          <a:custGeom>
            <a:avLst/>
            <a:gdLst/>
            <a:ahLst/>
            <a:cxnLst/>
            <a:rect l="l" t="t" r="r" b="b"/>
            <a:pathLst>
              <a:path w="449580" h="29210">
                <a:moveTo>
                  <a:pt x="0" y="0"/>
                </a:moveTo>
                <a:lnTo>
                  <a:pt x="449191" y="0"/>
                </a:lnTo>
                <a:lnTo>
                  <a:pt x="449191" y="29149"/>
                </a:lnTo>
                <a:lnTo>
                  <a:pt x="0" y="29149"/>
                </a:lnTo>
                <a:lnTo>
                  <a:pt x="0" y="0"/>
                </a:lnTo>
                <a:close/>
              </a:path>
            </a:pathLst>
          </a:custGeom>
          <a:solidFill>
            <a:srgbClr val="FBBC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7824" y="416010"/>
            <a:ext cx="8248351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4614" y="4970014"/>
            <a:ext cx="249554" cy="43815"/>
          </a:xfrm>
          <a:custGeom>
            <a:avLst/>
            <a:gdLst/>
            <a:ahLst/>
            <a:cxnLst/>
            <a:rect l="l" t="t" r="r" b="b"/>
            <a:pathLst>
              <a:path w="249554" h="43814">
                <a:moveTo>
                  <a:pt x="249299" y="43499"/>
                </a:moveTo>
                <a:lnTo>
                  <a:pt x="0" y="43499"/>
                </a:lnTo>
                <a:lnTo>
                  <a:pt x="0" y="0"/>
                </a:lnTo>
                <a:lnTo>
                  <a:pt x="249299" y="0"/>
                </a:lnTo>
                <a:lnTo>
                  <a:pt x="249299" y="434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3788" y="4970014"/>
            <a:ext cx="249554" cy="43815"/>
          </a:xfrm>
          <a:custGeom>
            <a:avLst/>
            <a:gdLst/>
            <a:ahLst/>
            <a:cxnLst/>
            <a:rect l="l" t="t" r="r" b="b"/>
            <a:pathLst>
              <a:path w="249555" h="43814">
                <a:moveTo>
                  <a:pt x="249299" y="43499"/>
                </a:moveTo>
                <a:lnTo>
                  <a:pt x="0" y="43499"/>
                </a:lnTo>
                <a:lnTo>
                  <a:pt x="0" y="0"/>
                </a:lnTo>
                <a:lnTo>
                  <a:pt x="249299" y="0"/>
                </a:lnTo>
                <a:lnTo>
                  <a:pt x="249299" y="43499"/>
                </a:lnTo>
                <a:close/>
              </a:path>
            </a:pathLst>
          </a:custGeom>
          <a:solidFill>
            <a:srgbClr val="E94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2963" y="4970014"/>
            <a:ext cx="249554" cy="43815"/>
          </a:xfrm>
          <a:custGeom>
            <a:avLst/>
            <a:gdLst/>
            <a:ahLst/>
            <a:cxnLst/>
            <a:rect l="l" t="t" r="r" b="b"/>
            <a:pathLst>
              <a:path w="249555" h="43814">
                <a:moveTo>
                  <a:pt x="249299" y="43499"/>
                </a:moveTo>
                <a:lnTo>
                  <a:pt x="0" y="43499"/>
                </a:lnTo>
                <a:lnTo>
                  <a:pt x="0" y="0"/>
                </a:lnTo>
                <a:lnTo>
                  <a:pt x="249299" y="0"/>
                </a:lnTo>
                <a:lnTo>
                  <a:pt x="249299" y="43499"/>
                </a:lnTo>
                <a:close/>
              </a:path>
            </a:pathLst>
          </a:custGeom>
          <a:solidFill>
            <a:srgbClr val="FBBC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12135" y="4970014"/>
            <a:ext cx="249554" cy="43815"/>
          </a:xfrm>
          <a:custGeom>
            <a:avLst/>
            <a:gdLst/>
            <a:ahLst/>
            <a:cxnLst/>
            <a:rect l="l" t="t" r="r" b="b"/>
            <a:pathLst>
              <a:path w="249555" h="43814">
                <a:moveTo>
                  <a:pt x="249299" y="43499"/>
                </a:moveTo>
                <a:lnTo>
                  <a:pt x="0" y="43499"/>
                </a:lnTo>
                <a:lnTo>
                  <a:pt x="0" y="0"/>
                </a:lnTo>
                <a:lnTo>
                  <a:pt x="249299" y="0"/>
                </a:lnTo>
                <a:lnTo>
                  <a:pt x="249299" y="43499"/>
                </a:lnTo>
                <a:close/>
              </a:path>
            </a:pathLst>
          </a:custGeom>
          <a:solidFill>
            <a:srgbClr val="34A8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59214" y="0"/>
            <a:ext cx="3984766" cy="5143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173" y="204850"/>
            <a:ext cx="6543675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6249" y="1081785"/>
            <a:ext cx="8133715" cy="2783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33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istio-users@googlegroups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9744" y="4792405"/>
            <a:ext cx="889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94184" y="2220283"/>
            <a:ext cx="702923" cy="702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398" y="804488"/>
            <a:ext cx="7155180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5" dirty="0">
                <a:solidFill>
                  <a:srgbClr val="424242"/>
                </a:solidFill>
                <a:latin typeface="RobotoRegular"/>
                <a:cs typeface="RobotoRegular"/>
              </a:rPr>
              <a:t>Stop reinventing </a:t>
            </a:r>
            <a:r>
              <a:rPr sz="4800" spc="-10" dirty="0">
                <a:solidFill>
                  <a:srgbClr val="424242"/>
                </a:solidFill>
                <a:latin typeface="RobotoRegular"/>
                <a:cs typeface="RobotoRegular"/>
              </a:rPr>
              <a:t>the</a:t>
            </a:r>
            <a:r>
              <a:rPr sz="4800" spc="-10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4800" spc="-5" dirty="0">
                <a:solidFill>
                  <a:srgbClr val="424242"/>
                </a:solidFill>
                <a:latin typeface="RobotoRegular"/>
                <a:cs typeface="RobotoRegular"/>
              </a:rPr>
              <a:t>wheel  with</a:t>
            </a:r>
            <a:r>
              <a:rPr sz="4800" spc="-1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4800" spc="-10" dirty="0">
                <a:solidFill>
                  <a:srgbClr val="424242"/>
                </a:solidFill>
                <a:latin typeface="RobotoRegular"/>
                <a:cs typeface="RobotoRegular"/>
              </a:rPr>
              <a:t>Istio</a:t>
            </a:r>
            <a:endParaRPr sz="4800"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073" y="2606415"/>
            <a:ext cx="3084195" cy="10579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400" b="1" spc="-5" dirty="0">
                <a:solidFill>
                  <a:srgbClr val="878787"/>
                </a:solidFill>
                <a:latin typeface="Roboto"/>
                <a:cs typeface="Roboto"/>
              </a:rPr>
              <a:t>Mete</a:t>
            </a:r>
            <a:r>
              <a:rPr sz="2400" b="1" spc="-15" dirty="0">
                <a:solidFill>
                  <a:srgbClr val="878787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878787"/>
                </a:solidFill>
                <a:latin typeface="Roboto"/>
                <a:cs typeface="Roboto"/>
              </a:rPr>
              <a:t>Atamel</a:t>
            </a:r>
            <a:endParaRPr sz="2400">
              <a:latin typeface="Roboto"/>
              <a:cs typeface="Roboto"/>
            </a:endParaRPr>
          </a:p>
          <a:p>
            <a:pPr marL="12700" marR="5080">
              <a:lnSpc>
                <a:spcPct val="111100"/>
              </a:lnSpc>
              <a:spcBef>
                <a:spcPts val="55"/>
              </a:spcBef>
            </a:pPr>
            <a:r>
              <a:rPr sz="1800" spc="-5" dirty="0">
                <a:solidFill>
                  <a:srgbClr val="878787"/>
                </a:solidFill>
                <a:latin typeface="RobotoRegular"/>
                <a:cs typeface="RobotoRegular"/>
              </a:rPr>
              <a:t>Developer Advocate at</a:t>
            </a:r>
            <a:r>
              <a:rPr sz="1800" spc="-85" dirty="0">
                <a:solidFill>
                  <a:srgbClr val="878787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878787"/>
                </a:solidFill>
                <a:latin typeface="RobotoRegular"/>
                <a:cs typeface="RobotoRegular"/>
              </a:rPr>
              <a:t>Google  @meteatamel</a:t>
            </a:r>
            <a:endParaRPr sz="1800">
              <a:latin typeface="RobotoRegular"/>
              <a:cs typeface="Roboto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9809" y="2940769"/>
            <a:ext cx="1450771" cy="2161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370774" y="951910"/>
            <a:ext cx="5792470" cy="333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Ιστιο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means “sail” in</a:t>
            </a:r>
            <a:r>
              <a:rPr sz="3600" spc="-6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Greek</a:t>
            </a:r>
            <a:endParaRPr sz="36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RobotoRegular"/>
              <a:cs typeface="RobotoRegular"/>
            </a:endParaRPr>
          </a:p>
          <a:p>
            <a:pPr marL="12700" marR="5080">
              <a:lnSpc>
                <a:spcPct val="100699"/>
              </a:lnSpc>
              <a:spcBef>
                <a:spcPts val="5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Istio: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An open framework</a:t>
            </a:r>
            <a:r>
              <a:rPr sz="3600" spc="-8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for  </a:t>
            </a:r>
            <a:r>
              <a:rPr sz="3600" spc="-5" dirty="0">
                <a:solidFill>
                  <a:srgbClr val="4285F4"/>
                </a:solidFill>
                <a:latin typeface="RobotoRegular"/>
                <a:cs typeface="RobotoRegular"/>
              </a:rPr>
              <a:t>connecting, securing,  managing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and </a:t>
            </a:r>
            <a:r>
              <a:rPr sz="3600" spc="-5" dirty="0">
                <a:solidFill>
                  <a:srgbClr val="4285F4"/>
                </a:solidFill>
                <a:latin typeface="RobotoRegular"/>
                <a:cs typeface="RobotoRegular"/>
              </a:rPr>
              <a:t>monitoring 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services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4220" y="1516271"/>
            <a:ext cx="1046172" cy="1559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416010"/>
            <a:ext cx="6663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Service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architecture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without</a:t>
            </a:r>
            <a:r>
              <a:rPr sz="3600" spc="-8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Istio</a:t>
            </a:r>
            <a:endParaRPr sz="3600">
              <a:latin typeface="RobotoRegular"/>
              <a:cs typeface="RobotoRegular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9670" y="1430497"/>
            <a:ext cx="7478395" cy="3037205"/>
            <a:chOff x="979670" y="1430497"/>
            <a:chExt cx="7478395" cy="3037205"/>
          </a:xfrm>
        </p:grpSpPr>
        <p:sp>
          <p:nvSpPr>
            <p:cNvPr id="10" name="object 10"/>
            <p:cNvSpPr/>
            <p:nvPr/>
          </p:nvSpPr>
          <p:spPr>
            <a:xfrm>
              <a:off x="1750521" y="1430497"/>
              <a:ext cx="5162550" cy="3037205"/>
            </a:xfrm>
            <a:custGeom>
              <a:avLst/>
              <a:gdLst/>
              <a:ahLst/>
              <a:cxnLst/>
              <a:rect l="l" t="t" r="r" b="b"/>
              <a:pathLst>
                <a:path w="5162550" h="3037204">
                  <a:moveTo>
                    <a:pt x="5136964" y="3036593"/>
                  </a:moveTo>
                  <a:lnTo>
                    <a:pt x="25112" y="3036593"/>
                  </a:lnTo>
                  <a:lnTo>
                    <a:pt x="15337" y="3034619"/>
                  </a:lnTo>
                  <a:lnTo>
                    <a:pt x="7354" y="3029234"/>
                  </a:lnTo>
                  <a:lnTo>
                    <a:pt x="1973" y="3021248"/>
                  </a:lnTo>
                  <a:lnTo>
                    <a:pt x="0" y="3011468"/>
                  </a:lnTo>
                  <a:lnTo>
                    <a:pt x="0" y="25112"/>
                  </a:lnTo>
                  <a:lnTo>
                    <a:pt x="1973" y="15337"/>
                  </a:lnTo>
                  <a:lnTo>
                    <a:pt x="7354" y="7354"/>
                  </a:lnTo>
                  <a:lnTo>
                    <a:pt x="15337" y="1973"/>
                  </a:lnTo>
                  <a:lnTo>
                    <a:pt x="25112" y="0"/>
                  </a:lnTo>
                  <a:lnTo>
                    <a:pt x="5143639" y="0"/>
                  </a:lnTo>
                  <a:lnTo>
                    <a:pt x="5150014" y="2644"/>
                  </a:lnTo>
                  <a:lnTo>
                    <a:pt x="5154739" y="7354"/>
                  </a:lnTo>
                  <a:lnTo>
                    <a:pt x="5159439" y="12064"/>
                  </a:lnTo>
                  <a:lnTo>
                    <a:pt x="5162089" y="18452"/>
                  </a:lnTo>
                  <a:lnTo>
                    <a:pt x="5162089" y="3011468"/>
                  </a:lnTo>
                  <a:lnTo>
                    <a:pt x="5160114" y="3021248"/>
                  </a:lnTo>
                  <a:lnTo>
                    <a:pt x="5154730" y="3029234"/>
                  </a:lnTo>
                  <a:lnTo>
                    <a:pt x="5146743" y="3034619"/>
                  </a:lnTo>
                  <a:lnTo>
                    <a:pt x="5136964" y="3036593"/>
                  </a:lnTo>
                  <a:close/>
                </a:path>
              </a:pathLst>
            </a:custGeom>
            <a:solidFill>
              <a:srgbClr val="FBE4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0544" y="3419643"/>
              <a:ext cx="1758296" cy="701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4594" y="1733721"/>
              <a:ext cx="1758296" cy="701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8394" y="1657521"/>
              <a:ext cx="1815446" cy="7521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37444" y="1670221"/>
              <a:ext cx="1720214" cy="663575"/>
            </a:xfrm>
            <a:custGeom>
              <a:avLst/>
              <a:gdLst/>
              <a:ahLst/>
              <a:cxnLst/>
              <a:rect l="l" t="t" r="r" b="b"/>
              <a:pathLst>
                <a:path w="1720214" h="663575">
                  <a:moveTo>
                    <a:pt x="1715221" y="663298"/>
                  </a:moveTo>
                  <a:lnTo>
                    <a:pt x="4974" y="663298"/>
                  </a:lnTo>
                  <a:lnTo>
                    <a:pt x="0" y="658328"/>
                  </a:lnTo>
                  <a:lnTo>
                    <a:pt x="0" y="4972"/>
                  </a:lnTo>
                  <a:lnTo>
                    <a:pt x="4974" y="0"/>
                  </a:lnTo>
                  <a:lnTo>
                    <a:pt x="1712046" y="0"/>
                  </a:lnTo>
                  <a:lnTo>
                    <a:pt x="1714871" y="1169"/>
                  </a:lnTo>
                  <a:lnTo>
                    <a:pt x="1719021" y="5334"/>
                  </a:lnTo>
                  <a:lnTo>
                    <a:pt x="1720196" y="8159"/>
                  </a:lnTo>
                  <a:lnTo>
                    <a:pt x="1720196" y="65832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67910" y="1721871"/>
              <a:ext cx="1089597" cy="4202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86960" y="1734571"/>
              <a:ext cx="1051560" cy="382270"/>
            </a:xfrm>
            <a:custGeom>
              <a:avLst/>
              <a:gdLst/>
              <a:ahLst/>
              <a:cxnLst/>
              <a:rect l="l" t="t" r="r" b="b"/>
              <a:pathLst>
                <a:path w="1051559" h="382269">
                  <a:moveTo>
                    <a:pt x="1048622" y="382199"/>
                  </a:moveTo>
                  <a:lnTo>
                    <a:pt x="2849" y="382199"/>
                  </a:lnTo>
                  <a:lnTo>
                    <a:pt x="0" y="379334"/>
                  </a:lnTo>
                  <a:lnTo>
                    <a:pt x="0" y="2864"/>
                  </a:lnTo>
                  <a:lnTo>
                    <a:pt x="2849" y="0"/>
                  </a:lnTo>
                  <a:lnTo>
                    <a:pt x="1046797" y="0"/>
                  </a:lnTo>
                  <a:lnTo>
                    <a:pt x="1048422" y="674"/>
                  </a:lnTo>
                  <a:lnTo>
                    <a:pt x="1049622" y="1874"/>
                  </a:lnTo>
                  <a:lnTo>
                    <a:pt x="1050822" y="3072"/>
                  </a:lnTo>
                  <a:lnTo>
                    <a:pt x="1051497" y="4702"/>
                  </a:lnTo>
                  <a:lnTo>
                    <a:pt x="1051497" y="379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2194" y="1581321"/>
              <a:ext cx="1805921" cy="733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44344" y="3343443"/>
              <a:ext cx="1815446" cy="752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9670" y="2611494"/>
              <a:ext cx="540898" cy="5408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8720" y="2624194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19">
                  <a:moveTo>
                    <a:pt x="499028" y="502798"/>
                  </a:moveTo>
                  <a:lnTo>
                    <a:pt x="3767" y="502798"/>
                  </a:lnTo>
                  <a:lnTo>
                    <a:pt x="0" y="499048"/>
                  </a:lnTo>
                  <a:lnTo>
                    <a:pt x="0" y="3774"/>
                  </a:lnTo>
                  <a:lnTo>
                    <a:pt x="3767" y="0"/>
                  </a:lnTo>
                  <a:lnTo>
                    <a:pt x="496613" y="0"/>
                  </a:lnTo>
                  <a:lnTo>
                    <a:pt x="498753" y="899"/>
                  </a:lnTo>
                  <a:lnTo>
                    <a:pt x="500333" y="2474"/>
                  </a:lnTo>
                  <a:lnTo>
                    <a:pt x="501911" y="4049"/>
                  </a:lnTo>
                  <a:lnTo>
                    <a:pt x="502798" y="6199"/>
                  </a:lnTo>
                  <a:lnTo>
                    <a:pt x="502798" y="499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5295" y="2660769"/>
              <a:ext cx="429899" cy="4298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804746" y="1759887"/>
            <a:ext cx="437515" cy="2863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750" spc="-5" dirty="0">
                <a:solidFill>
                  <a:srgbClr val="212121"/>
                </a:solidFill>
                <a:latin typeface="RobotoRegular"/>
                <a:cs typeface="RobotoRegular"/>
              </a:rPr>
              <a:t>Users</a:t>
            </a:r>
            <a:endParaRPr sz="75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700" spc="-5" dirty="0">
                <a:solidFill>
                  <a:srgbClr val="757575"/>
                </a:solidFill>
                <a:latin typeface="RobotoRegular"/>
                <a:cs typeface="RobotoRegular"/>
              </a:rPr>
              <a:t>Cloud</a:t>
            </a:r>
            <a:r>
              <a:rPr sz="700" spc="-60" dirty="0">
                <a:solidFill>
                  <a:srgbClr val="757575"/>
                </a:solidFill>
                <a:latin typeface="RobotoRegular"/>
                <a:cs typeface="RobotoRegular"/>
              </a:rPr>
              <a:t> </a:t>
            </a:r>
            <a:r>
              <a:rPr sz="700" spc="-5" dirty="0">
                <a:solidFill>
                  <a:srgbClr val="757575"/>
                </a:solidFill>
                <a:latin typeface="RobotoRegular"/>
                <a:cs typeface="RobotoRegular"/>
              </a:rPr>
              <a:t>SQL</a:t>
            </a:r>
            <a:endParaRPr sz="700">
              <a:latin typeface="RobotoRegular"/>
              <a:cs typeface="RobotoRegular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61244" y="1594021"/>
            <a:ext cx="4846955" cy="663575"/>
            <a:chOff x="2861244" y="1594021"/>
            <a:chExt cx="4846955" cy="663575"/>
          </a:xfrm>
        </p:grpSpPr>
        <p:sp>
          <p:nvSpPr>
            <p:cNvPr id="24" name="object 24"/>
            <p:cNvSpPr/>
            <p:nvPr/>
          </p:nvSpPr>
          <p:spPr>
            <a:xfrm>
              <a:off x="7433760" y="1801861"/>
              <a:ext cx="274199" cy="246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61244" y="1594021"/>
              <a:ext cx="1720214" cy="663575"/>
            </a:xfrm>
            <a:custGeom>
              <a:avLst/>
              <a:gdLst/>
              <a:ahLst/>
              <a:cxnLst/>
              <a:rect l="l" t="t" r="r" b="b"/>
              <a:pathLst>
                <a:path w="1720214" h="663575">
                  <a:moveTo>
                    <a:pt x="1715221" y="663298"/>
                  </a:moveTo>
                  <a:lnTo>
                    <a:pt x="4974" y="663298"/>
                  </a:lnTo>
                  <a:lnTo>
                    <a:pt x="0" y="658328"/>
                  </a:lnTo>
                  <a:lnTo>
                    <a:pt x="0" y="4972"/>
                  </a:lnTo>
                  <a:lnTo>
                    <a:pt x="4974" y="0"/>
                  </a:lnTo>
                  <a:lnTo>
                    <a:pt x="1712046" y="0"/>
                  </a:lnTo>
                  <a:lnTo>
                    <a:pt x="1714871" y="1169"/>
                  </a:lnTo>
                  <a:lnTo>
                    <a:pt x="1719021" y="5334"/>
                  </a:lnTo>
                  <a:lnTo>
                    <a:pt x="1720196" y="8159"/>
                  </a:lnTo>
                  <a:lnTo>
                    <a:pt x="1720196" y="65832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05918" y="1694484"/>
              <a:ext cx="1435157" cy="4357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24968" y="1707184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4">
                  <a:moveTo>
                    <a:pt x="1394072" y="397646"/>
                  </a:moveTo>
                  <a:lnTo>
                    <a:pt x="2974" y="397646"/>
                  </a:lnTo>
                  <a:lnTo>
                    <a:pt x="0" y="394666"/>
                  </a:lnTo>
                  <a:lnTo>
                    <a:pt x="0" y="2979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702"/>
                  </a:lnTo>
                  <a:lnTo>
                    <a:pt x="1396347" y="3197"/>
                  </a:lnTo>
                  <a:lnTo>
                    <a:pt x="1397047" y="4892"/>
                  </a:lnTo>
                  <a:lnTo>
                    <a:pt x="1397047" y="39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12892" y="1796724"/>
            <a:ext cx="601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frontend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63394" y="1762629"/>
            <a:ext cx="1720214" cy="2257425"/>
            <a:chOff x="2863394" y="1762629"/>
            <a:chExt cx="1720214" cy="2257425"/>
          </a:xfrm>
        </p:grpSpPr>
        <p:sp>
          <p:nvSpPr>
            <p:cNvPr id="30" name="object 30"/>
            <p:cNvSpPr/>
            <p:nvPr/>
          </p:nvSpPr>
          <p:spPr>
            <a:xfrm>
              <a:off x="3093393" y="1762629"/>
              <a:ext cx="286694" cy="28669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63394" y="3356143"/>
              <a:ext cx="1720214" cy="663575"/>
            </a:xfrm>
            <a:custGeom>
              <a:avLst/>
              <a:gdLst/>
              <a:ahLst/>
              <a:cxnLst/>
              <a:rect l="l" t="t" r="r" b="b"/>
              <a:pathLst>
                <a:path w="1720214" h="663575">
                  <a:moveTo>
                    <a:pt x="1715221" y="663298"/>
                  </a:moveTo>
                  <a:lnTo>
                    <a:pt x="4974" y="663298"/>
                  </a:lnTo>
                  <a:lnTo>
                    <a:pt x="0" y="658323"/>
                  </a:lnTo>
                  <a:lnTo>
                    <a:pt x="0" y="4974"/>
                  </a:lnTo>
                  <a:lnTo>
                    <a:pt x="4974" y="0"/>
                  </a:lnTo>
                  <a:lnTo>
                    <a:pt x="1712046" y="0"/>
                  </a:lnTo>
                  <a:lnTo>
                    <a:pt x="1714871" y="1174"/>
                  </a:lnTo>
                  <a:lnTo>
                    <a:pt x="1719021" y="5324"/>
                  </a:lnTo>
                  <a:lnTo>
                    <a:pt x="1720196" y="8149"/>
                  </a:lnTo>
                  <a:lnTo>
                    <a:pt x="1720196" y="6583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08068" y="3456595"/>
              <a:ext cx="1435157" cy="4357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27118" y="3469318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5">
                  <a:moveTo>
                    <a:pt x="1394072" y="397624"/>
                  </a:moveTo>
                  <a:lnTo>
                    <a:pt x="2974" y="397624"/>
                  </a:lnTo>
                  <a:lnTo>
                    <a:pt x="0" y="39464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5097" y="1924"/>
                  </a:lnTo>
                  <a:lnTo>
                    <a:pt x="1396347" y="3174"/>
                  </a:lnTo>
                  <a:lnTo>
                    <a:pt x="1397047" y="4874"/>
                  </a:lnTo>
                  <a:lnTo>
                    <a:pt x="1397047" y="39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15045" y="3558845"/>
            <a:ext cx="572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pictures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095543" y="3343443"/>
            <a:ext cx="3593465" cy="701675"/>
            <a:chOff x="3095543" y="3343443"/>
            <a:chExt cx="3593465" cy="701675"/>
          </a:xfrm>
        </p:grpSpPr>
        <p:sp>
          <p:nvSpPr>
            <p:cNvPr id="36" name="object 36"/>
            <p:cNvSpPr/>
            <p:nvPr/>
          </p:nvSpPr>
          <p:spPr>
            <a:xfrm>
              <a:off x="3095543" y="3524747"/>
              <a:ext cx="286694" cy="28669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30315" y="3343443"/>
              <a:ext cx="1758296" cy="701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49364" y="3356143"/>
              <a:ext cx="1720214" cy="663575"/>
            </a:xfrm>
            <a:custGeom>
              <a:avLst/>
              <a:gdLst/>
              <a:ahLst/>
              <a:cxnLst/>
              <a:rect l="l" t="t" r="r" b="b"/>
              <a:pathLst>
                <a:path w="1720215" h="663575">
                  <a:moveTo>
                    <a:pt x="1715221" y="663298"/>
                  </a:moveTo>
                  <a:lnTo>
                    <a:pt x="4974" y="663298"/>
                  </a:lnTo>
                  <a:lnTo>
                    <a:pt x="0" y="658323"/>
                  </a:lnTo>
                  <a:lnTo>
                    <a:pt x="0" y="4974"/>
                  </a:lnTo>
                  <a:lnTo>
                    <a:pt x="4974" y="0"/>
                  </a:lnTo>
                  <a:lnTo>
                    <a:pt x="1712046" y="0"/>
                  </a:lnTo>
                  <a:lnTo>
                    <a:pt x="1714871" y="1174"/>
                  </a:lnTo>
                  <a:lnTo>
                    <a:pt x="1719021" y="5324"/>
                  </a:lnTo>
                  <a:lnTo>
                    <a:pt x="1720196" y="8149"/>
                  </a:lnTo>
                  <a:lnTo>
                    <a:pt x="1720196" y="6583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94039" y="3456595"/>
              <a:ext cx="1435157" cy="4357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13089" y="3469317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5">
                  <a:moveTo>
                    <a:pt x="1394072" y="397624"/>
                  </a:moveTo>
                  <a:lnTo>
                    <a:pt x="2974" y="397624"/>
                  </a:lnTo>
                  <a:lnTo>
                    <a:pt x="0" y="39464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5097" y="1924"/>
                  </a:lnTo>
                  <a:lnTo>
                    <a:pt x="1396347" y="3174"/>
                  </a:lnTo>
                  <a:lnTo>
                    <a:pt x="1397047" y="4874"/>
                  </a:lnTo>
                  <a:lnTo>
                    <a:pt x="1397047" y="39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01016" y="3558845"/>
            <a:ext cx="692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payments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932465" y="1581321"/>
            <a:ext cx="1758314" cy="2230120"/>
            <a:chOff x="4932465" y="1581321"/>
            <a:chExt cx="1758314" cy="2230120"/>
          </a:xfrm>
        </p:grpSpPr>
        <p:sp>
          <p:nvSpPr>
            <p:cNvPr id="43" name="object 43"/>
            <p:cNvSpPr/>
            <p:nvPr/>
          </p:nvSpPr>
          <p:spPr>
            <a:xfrm>
              <a:off x="5181514" y="3524747"/>
              <a:ext cx="286694" cy="28669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32465" y="1581321"/>
              <a:ext cx="1758296" cy="7013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51515" y="1594021"/>
              <a:ext cx="1720214" cy="663575"/>
            </a:xfrm>
            <a:custGeom>
              <a:avLst/>
              <a:gdLst/>
              <a:ahLst/>
              <a:cxnLst/>
              <a:rect l="l" t="t" r="r" b="b"/>
              <a:pathLst>
                <a:path w="1720215" h="663575">
                  <a:moveTo>
                    <a:pt x="1715221" y="663298"/>
                  </a:moveTo>
                  <a:lnTo>
                    <a:pt x="4974" y="663298"/>
                  </a:lnTo>
                  <a:lnTo>
                    <a:pt x="0" y="658328"/>
                  </a:lnTo>
                  <a:lnTo>
                    <a:pt x="0" y="4972"/>
                  </a:lnTo>
                  <a:lnTo>
                    <a:pt x="4974" y="0"/>
                  </a:lnTo>
                  <a:lnTo>
                    <a:pt x="1712046" y="0"/>
                  </a:lnTo>
                  <a:lnTo>
                    <a:pt x="1714871" y="1169"/>
                  </a:lnTo>
                  <a:lnTo>
                    <a:pt x="1719021" y="5334"/>
                  </a:lnTo>
                  <a:lnTo>
                    <a:pt x="1720196" y="8159"/>
                  </a:lnTo>
                  <a:lnTo>
                    <a:pt x="1720196" y="65832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6189" y="1694484"/>
              <a:ext cx="1435157" cy="43574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239" y="1707184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4">
                  <a:moveTo>
                    <a:pt x="1394072" y="397646"/>
                  </a:moveTo>
                  <a:lnTo>
                    <a:pt x="2974" y="397646"/>
                  </a:lnTo>
                  <a:lnTo>
                    <a:pt x="0" y="394666"/>
                  </a:lnTo>
                  <a:lnTo>
                    <a:pt x="0" y="2979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702"/>
                  </a:lnTo>
                  <a:lnTo>
                    <a:pt x="1396347" y="3197"/>
                  </a:lnTo>
                  <a:lnTo>
                    <a:pt x="1397047" y="4892"/>
                  </a:lnTo>
                  <a:lnTo>
                    <a:pt x="1397047" y="39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03168" y="1796724"/>
            <a:ext cx="325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auth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183664" y="1762629"/>
            <a:ext cx="3255010" cy="2654300"/>
            <a:chOff x="5183664" y="1762629"/>
            <a:chExt cx="3255010" cy="2654300"/>
          </a:xfrm>
        </p:grpSpPr>
        <p:sp>
          <p:nvSpPr>
            <p:cNvPr id="50" name="object 50"/>
            <p:cNvSpPr/>
            <p:nvPr/>
          </p:nvSpPr>
          <p:spPr>
            <a:xfrm>
              <a:off x="5183664" y="1762629"/>
              <a:ext cx="286694" cy="28669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61734" y="3356143"/>
              <a:ext cx="676910" cy="1061085"/>
            </a:xfrm>
            <a:custGeom>
              <a:avLst/>
              <a:gdLst/>
              <a:ahLst/>
              <a:cxnLst/>
              <a:rect l="l" t="t" r="r" b="b"/>
              <a:pathLst>
                <a:path w="676909" h="1061085">
                  <a:moveTo>
                    <a:pt x="674223" y="1060647"/>
                  </a:moveTo>
                  <a:lnTo>
                    <a:pt x="2499" y="1060647"/>
                  </a:lnTo>
                  <a:lnTo>
                    <a:pt x="0" y="1058147"/>
                  </a:lnTo>
                  <a:lnTo>
                    <a:pt x="0" y="2499"/>
                  </a:lnTo>
                  <a:lnTo>
                    <a:pt x="2499" y="0"/>
                  </a:lnTo>
                  <a:lnTo>
                    <a:pt x="672623" y="0"/>
                  </a:lnTo>
                  <a:lnTo>
                    <a:pt x="674048" y="574"/>
                  </a:lnTo>
                  <a:lnTo>
                    <a:pt x="676148" y="2674"/>
                  </a:lnTo>
                  <a:lnTo>
                    <a:pt x="676723" y="4099"/>
                  </a:lnTo>
                  <a:lnTo>
                    <a:pt x="676723" y="1058147"/>
                  </a:lnTo>
                  <a:close/>
                </a:path>
              </a:pathLst>
            </a:custGeom>
            <a:solidFill>
              <a:srgbClr val="FFE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834760" y="3377726"/>
            <a:ext cx="456565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750" spc="-5" dirty="0">
                <a:solidFill>
                  <a:srgbClr val="9E9E9E"/>
                </a:solidFill>
                <a:latin typeface="RobotoRegular"/>
                <a:cs typeface="RobotoRegular"/>
              </a:rPr>
              <a:t>External  Payment  Processor</a:t>
            </a:r>
            <a:endParaRPr sz="750">
              <a:latin typeface="RobotoRegular"/>
              <a:cs typeface="RobotoRegular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91994" y="1875416"/>
            <a:ext cx="6878955" cy="2476500"/>
            <a:chOff x="1491994" y="1875416"/>
            <a:chExt cx="6878955" cy="2476500"/>
          </a:xfrm>
        </p:grpSpPr>
        <p:sp>
          <p:nvSpPr>
            <p:cNvPr id="54" name="object 54"/>
            <p:cNvSpPr/>
            <p:nvPr/>
          </p:nvSpPr>
          <p:spPr>
            <a:xfrm>
              <a:off x="7829509" y="3810492"/>
              <a:ext cx="540898" cy="5408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48559" y="382319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499048" y="502798"/>
                  </a:moveTo>
                  <a:lnTo>
                    <a:pt x="3774" y="502798"/>
                  </a:lnTo>
                  <a:lnTo>
                    <a:pt x="0" y="499048"/>
                  </a:lnTo>
                  <a:lnTo>
                    <a:pt x="0" y="3774"/>
                  </a:lnTo>
                  <a:lnTo>
                    <a:pt x="3774" y="0"/>
                  </a:lnTo>
                  <a:lnTo>
                    <a:pt x="496623" y="0"/>
                  </a:lnTo>
                  <a:lnTo>
                    <a:pt x="498773" y="899"/>
                  </a:lnTo>
                  <a:lnTo>
                    <a:pt x="501923" y="4049"/>
                  </a:lnTo>
                  <a:lnTo>
                    <a:pt x="502798" y="6199"/>
                  </a:lnTo>
                  <a:lnTo>
                    <a:pt x="502798" y="499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85134" y="3859767"/>
              <a:ext cx="429899" cy="429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01519" y="1906006"/>
              <a:ext cx="1438275" cy="969644"/>
            </a:xfrm>
            <a:custGeom>
              <a:avLst/>
              <a:gdLst/>
              <a:ahLst/>
              <a:cxnLst/>
              <a:rect l="l" t="t" r="r" b="b"/>
              <a:pathLst>
                <a:path w="1438275" h="969644">
                  <a:moveTo>
                    <a:pt x="0" y="969588"/>
                  </a:moveTo>
                  <a:lnTo>
                    <a:pt x="761728" y="969588"/>
                  </a:lnTo>
                  <a:lnTo>
                    <a:pt x="761728" y="0"/>
                  </a:lnTo>
                  <a:lnTo>
                    <a:pt x="1437674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39194" y="1884941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0" y="42129"/>
                  </a:moveTo>
                  <a:lnTo>
                    <a:pt x="0" y="0"/>
                  </a:lnTo>
                  <a:lnTo>
                    <a:pt x="57874" y="21064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39194" y="1884941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0" y="42129"/>
                  </a:moveTo>
                  <a:lnTo>
                    <a:pt x="57874" y="21064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23492" y="2104830"/>
              <a:ext cx="2540" cy="1278890"/>
            </a:xfrm>
            <a:custGeom>
              <a:avLst/>
              <a:gdLst/>
              <a:ahLst/>
              <a:cxnLst/>
              <a:rect l="l" t="t" r="r" b="b"/>
              <a:pathLst>
                <a:path w="2539" h="1278889">
                  <a:moveTo>
                    <a:pt x="0" y="0"/>
                  </a:moveTo>
                  <a:lnTo>
                    <a:pt x="0" y="682238"/>
                  </a:lnTo>
                  <a:lnTo>
                    <a:pt x="2099" y="682238"/>
                  </a:lnTo>
                  <a:lnTo>
                    <a:pt x="2099" y="1278662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04542" y="3383493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20">
                  <a:moveTo>
                    <a:pt x="21049" y="57874"/>
                  </a:moveTo>
                  <a:lnTo>
                    <a:pt x="0" y="0"/>
                  </a:lnTo>
                  <a:lnTo>
                    <a:pt x="42124" y="0"/>
                  </a:lnTo>
                  <a:lnTo>
                    <a:pt x="21049" y="57874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04542" y="3383493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20">
                  <a:moveTo>
                    <a:pt x="0" y="0"/>
                  </a:moveTo>
                  <a:lnTo>
                    <a:pt x="21049" y="57874"/>
                  </a:lnTo>
                  <a:lnTo>
                    <a:pt x="42124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22016" y="1906006"/>
              <a:ext cx="607695" cy="635"/>
            </a:xfrm>
            <a:custGeom>
              <a:avLst/>
              <a:gdLst/>
              <a:ahLst/>
              <a:cxnLst/>
              <a:rect l="l" t="t" r="r" b="b"/>
              <a:pathLst>
                <a:path w="607695" h="635">
                  <a:moveTo>
                    <a:pt x="0" y="0"/>
                  </a:moveTo>
                  <a:lnTo>
                    <a:pt x="346624" y="0"/>
                  </a:lnTo>
                  <a:lnTo>
                    <a:pt x="346624" y="599"/>
                  </a:lnTo>
                  <a:lnTo>
                    <a:pt x="607573" y="599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29589" y="1885543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0" y="0"/>
                  </a:lnTo>
                  <a:lnTo>
                    <a:pt x="57874" y="21062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29589" y="1885543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57874" y="21062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723492" y="2104830"/>
              <a:ext cx="2088514" cy="1278890"/>
            </a:xfrm>
            <a:custGeom>
              <a:avLst/>
              <a:gdLst/>
              <a:ahLst/>
              <a:cxnLst/>
              <a:rect l="l" t="t" r="r" b="b"/>
              <a:pathLst>
                <a:path w="2088514" h="1278889">
                  <a:moveTo>
                    <a:pt x="0" y="0"/>
                  </a:moveTo>
                  <a:lnTo>
                    <a:pt x="0" y="682238"/>
                  </a:lnTo>
                  <a:lnTo>
                    <a:pt x="2087995" y="682238"/>
                  </a:lnTo>
                  <a:lnTo>
                    <a:pt x="2087995" y="1278662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790438" y="3383493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20">
                  <a:moveTo>
                    <a:pt x="21049" y="57874"/>
                  </a:moveTo>
                  <a:lnTo>
                    <a:pt x="0" y="0"/>
                  </a:lnTo>
                  <a:lnTo>
                    <a:pt x="42124" y="0"/>
                  </a:lnTo>
                  <a:lnTo>
                    <a:pt x="21049" y="57874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90438" y="3383493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20">
                  <a:moveTo>
                    <a:pt x="0" y="0"/>
                  </a:moveTo>
                  <a:lnTo>
                    <a:pt x="21049" y="57874"/>
                  </a:lnTo>
                  <a:lnTo>
                    <a:pt x="42124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10137" y="3668117"/>
              <a:ext cx="1289685" cy="407034"/>
            </a:xfrm>
            <a:custGeom>
              <a:avLst/>
              <a:gdLst/>
              <a:ahLst/>
              <a:cxnLst/>
              <a:rect l="l" t="t" r="r" b="b"/>
              <a:pathLst>
                <a:path w="1289684" h="407035">
                  <a:moveTo>
                    <a:pt x="0" y="0"/>
                  </a:moveTo>
                  <a:lnTo>
                    <a:pt x="687523" y="0"/>
                  </a:lnTo>
                  <a:lnTo>
                    <a:pt x="687523" y="406499"/>
                  </a:lnTo>
                  <a:lnTo>
                    <a:pt x="1289172" y="406499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99309" y="4053566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0" y="0"/>
                  </a:lnTo>
                  <a:lnTo>
                    <a:pt x="57874" y="21049"/>
                  </a:lnTo>
                  <a:lnTo>
                    <a:pt x="0" y="421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99309" y="4053566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57874" y="21049"/>
                  </a:lnTo>
                  <a:lnTo>
                    <a:pt x="0" y="0"/>
                  </a:lnTo>
                  <a:lnTo>
                    <a:pt x="0" y="42124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71711" y="1925671"/>
              <a:ext cx="629920" cy="635"/>
            </a:xfrm>
            <a:custGeom>
              <a:avLst/>
              <a:gdLst/>
              <a:ahLst/>
              <a:cxnLst/>
              <a:rect l="l" t="t" r="r" b="b"/>
              <a:pathLst>
                <a:path w="629920" h="635">
                  <a:moveTo>
                    <a:pt x="0" y="0"/>
                  </a:moveTo>
                  <a:lnTo>
                    <a:pt x="357624" y="0"/>
                  </a:lnTo>
                  <a:lnTo>
                    <a:pt x="357624" y="599"/>
                  </a:lnTo>
                  <a:lnTo>
                    <a:pt x="629473" y="599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01185" y="1905206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0" y="0"/>
                  </a:lnTo>
                  <a:lnTo>
                    <a:pt x="57874" y="21064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01185" y="1905206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57874" y="21064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824" y="416010"/>
            <a:ext cx="6002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Service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architecture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with</a:t>
            </a:r>
            <a:r>
              <a:rPr sz="3600" spc="-8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Istio</a:t>
            </a:r>
            <a:endParaRPr sz="3600">
              <a:latin typeface="RobotoRegular"/>
              <a:cs typeface="RobotoRegula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7671" y="1430497"/>
            <a:ext cx="8849995" cy="3037205"/>
            <a:chOff x="217671" y="1430497"/>
            <a:chExt cx="8849995" cy="3037205"/>
          </a:xfrm>
        </p:grpSpPr>
        <p:sp>
          <p:nvSpPr>
            <p:cNvPr id="4" name="object 4"/>
            <p:cNvSpPr/>
            <p:nvPr/>
          </p:nvSpPr>
          <p:spPr>
            <a:xfrm>
              <a:off x="1402772" y="1430497"/>
              <a:ext cx="6087745" cy="3037205"/>
            </a:xfrm>
            <a:custGeom>
              <a:avLst/>
              <a:gdLst/>
              <a:ahLst/>
              <a:cxnLst/>
              <a:rect l="l" t="t" r="r" b="b"/>
              <a:pathLst>
                <a:path w="6087745" h="3037204">
                  <a:moveTo>
                    <a:pt x="6062162" y="3036593"/>
                  </a:moveTo>
                  <a:lnTo>
                    <a:pt x="25112" y="3036593"/>
                  </a:lnTo>
                  <a:lnTo>
                    <a:pt x="15337" y="3034619"/>
                  </a:lnTo>
                  <a:lnTo>
                    <a:pt x="7354" y="3029234"/>
                  </a:lnTo>
                  <a:lnTo>
                    <a:pt x="1973" y="3021248"/>
                  </a:lnTo>
                  <a:lnTo>
                    <a:pt x="0" y="3011469"/>
                  </a:lnTo>
                  <a:lnTo>
                    <a:pt x="0" y="25112"/>
                  </a:lnTo>
                  <a:lnTo>
                    <a:pt x="1973" y="15337"/>
                  </a:lnTo>
                  <a:lnTo>
                    <a:pt x="7354" y="7354"/>
                  </a:lnTo>
                  <a:lnTo>
                    <a:pt x="15337" y="1973"/>
                  </a:lnTo>
                  <a:lnTo>
                    <a:pt x="25112" y="0"/>
                  </a:lnTo>
                  <a:lnTo>
                    <a:pt x="6068837" y="0"/>
                  </a:lnTo>
                  <a:lnTo>
                    <a:pt x="6075212" y="2644"/>
                  </a:lnTo>
                  <a:lnTo>
                    <a:pt x="6084637" y="12064"/>
                  </a:lnTo>
                  <a:lnTo>
                    <a:pt x="6087287" y="18452"/>
                  </a:lnTo>
                  <a:lnTo>
                    <a:pt x="6087287" y="3011469"/>
                  </a:lnTo>
                  <a:lnTo>
                    <a:pt x="6085313" y="3021248"/>
                  </a:lnTo>
                  <a:lnTo>
                    <a:pt x="6079928" y="3029234"/>
                  </a:lnTo>
                  <a:lnTo>
                    <a:pt x="6071942" y="3034619"/>
                  </a:lnTo>
                  <a:lnTo>
                    <a:pt x="6062162" y="3036593"/>
                  </a:lnTo>
                  <a:close/>
                </a:path>
              </a:pathLst>
            </a:custGeom>
            <a:solidFill>
              <a:srgbClr val="FBE4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13594" y="1733721"/>
              <a:ext cx="1758296" cy="1098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394" y="1657521"/>
              <a:ext cx="1815446" cy="1149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9544" y="3022294"/>
              <a:ext cx="1758296" cy="1098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3345" y="2946094"/>
              <a:ext cx="1815446" cy="11493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2394" y="2958794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4" h="1061085">
                  <a:moveTo>
                    <a:pt x="1712246" y="1060497"/>
                  </a:moveTo>
                  <a:lnTo>
                    <a:pt x="7947" y="1060497"/>
                  </a:lnTo>
                  <a:lnTo>
                    <a:pt x="0" y="1052547"/>
                  </a:lnTo>
                  <a:lnTo>
                    <a:pt x="0" y="7949"/>
                  </a:lnTo>
                  <a:lnTo>
                    <a:pt x="7947" y="0"/>
                  </a:lnTo>
                  <a:lnTo>
                    <a:pt x="1707146" y="0"/>
                  </a:lnTo>
                  <a:lnTo>
                    <a:pt x="1711671" y="1874"/>
                  </a:lnTo>
                  <a:lnTo>
                    <a:pt x="1718321" y="8524"/>
                  </a:lnTo>
                  <a:lnTo>
                    <a:pt x="1720196" y="13049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61195" y="1581321"/>
              <a:ext cx="1815446" cy="1149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77508" y="1721871"/>
              <a:ext cx="1089597" cy="420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96558" y="1734571"/>
              <a:ext cx="1051560" cy="382270"/>
            </a:xfrm>
            <a:custGeom>
              <a:avLst/>
              <a:gdLst/>
              <a:ahLst/>
              <a:cxnLst/>
              <a:rect l="l" t="t" r="r" b="b"/>
              <a:pathLst>
                <a:path w="1051559" h="382269">
                  <a:moveTo>
                    <a:pt x="1048622" y="382199"/>
                  </a:moveTo>
                  <a:lnTo>
                    <a:pt x="2849" y="382199"/>
                  </a:lnTo>
                  <a:lnTo>
                    <a:pt x="0" y="379334"/>
                  </a:lnTo>
                  <a:lnTo>
                    <a:pt x="0" y="2864"/>
                  </a:lnTo>
                  <a:lnTo>
                    <a:pt x="2849" y="0"/>
                  </a:lnTo>
                  <a:lnTo>
                    <a:pt x="1046797" y="0"/>
                  </a:lnTo>
                  <a:lnTo>
                    <a:pt x="1048422" y="674"/>
                  </a:lnTo>
                  <a:lnTo>
                    <a:pt x="1049622" y="1874"/>
                  </a:lnTo>
                  <a:lnTo>
                    <a:pt x="1050822" y="3072"/>
                  </a:lnTo>
                  <a:lnTo>
                    <a:pt x="1051497" y="4702"/>
                  </a:lnTo>
                  <a:lnTo>
                    <a:pt x="1051497" y="379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671" y="2001896"/>
              <a:ext cx="540898" cy="5408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6721" y="2014605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19">
                  <a:moveTo>
                    <a:pt x="499029" y="502788"/>
                  </a:moveTo>
                  <a:lnTo>
                    <a:pt x="3768" y="502788"/>
                  </a:lnTo>
                  <a:lnTo>
                    <a:pt x="0" y="499038"/>
                  </a:lnTo>
                  <a:lnTo>
                    <a:pt x="0" y="3769"/>
                  </a:lnTo>
                  <a:lnTo>
                    <a:pt x="3768" y="0"/>
                  </a:lnTo>
                  <a:lnTo>
                    <a:pt x="496614" y="0"/>
                  </a:lnTo>
                  <a:lnTo>
                    <a:pt x="498754" y="887"/>
                  </a:lnTo>
                  <a:lnTo>
                    <a:pt x="501911" y="4044"/>
                  </a:lnTo>
                  <a:lnTo>
                    <a:pt x="502799" y="6184"/>
                  </a:lnTo>
                  <a:lnTo>
                    <a:pt x="502799" y="4990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296" y="2051183"/>
              <a:ext cx="429899" cy="429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414346" y="1759887"/>
            <a:ext cx="437515" cy="2863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750" spc="-5" dirty="0">
                <a:solidFill>
                  <a:srgbClr val="212121"/>
                </a:solidFill>
                <a:latin typeface="RobotoRegular"/>
                <a:cs typeface="RobotoRegular"/>
              </a:rPr>
              <a:t>Users</a:t>
            </a:r>
            <a:endParaRPr sz="75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700" spc="-5" dirty="0">
                <a:solidFill>
                  <a:srgbClr val="757575"/>
                </a:solidFill>
                <a:latin typeface="RobotoRegular"/>
                <a:cs typeface="RobotoRegular"/>
              </a:rPr>
              <a:t>Cloud</a:t>
            </a:r>
            <a:r>
              <a:rPr sz="700" spc="-60" dirty="0">
                <a:solidFill>
                  <a:srgbClr val="757575"/>
                </a:solidFill>
                <a:latin typeface="RobotoRegular"/>
                <a:cs typeface="RobotoRegular"/>
              </a:rPr>
              <a:t> </a:t>
            </a:r>
            <a:r>
              <a:rPr sz="700" spc="-5" dirty="0">
                <a:solidFill>
                  <a:srgbClr val="757575"/>
                </a:solidFill>
                <a:latin typeface="RobotoRegular"/>
                <a:cs typeface="RobotoRegular"/>
              </a:rPr>
              <a:t>SQL</a:t>
            </a:r>
            <a:endParaRPr sz="700">
              <a:latin typeface="RobotoRegular"/>
              <a:cs typeface="RobotoRegular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80244" y="1594021"/>
            <a:ext cx="5837555" cy="1061085"/>
            <a:chOff x="2480244" y="1594021"/>
            <a:chExt cx="5837555" cy="1061085"/>
          </a:xfrm>
        </p:grpSpPr>
        <p:sp>
          <p:nvSpPr>
            <p:cNvPr id="18" name="object 18"/>
            <p:cNvSpPr/>
            <p:nvPr/>
          </p:nvSpPr>
          <p:spPr>
            <a:xfrm>
              <a:off x="8043358" y="1801861"/>
              <a:ext cx="274199" cy="246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80244" y="1594021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4" h="1061085">
                  <a:moveTo>
                    <a:pt x="1712246" y="1060497"/>
                  </a:moveTo>
                  <a:lnTo>
                    <a:pt x="7947" y="1060497"/>
                  </a:lnTo>
                  <a:lnTo>
                    <a:pt x="0" y="1052547"/>
                  </a:lnTo>
                  <a:lnTo>
                    <a:pt x="0" y="7947"/>
                  </a:lnTo>
                  <a:lnTo>
                    <a:pt x="7947" y="0"/>
                  </a:lnTo>
                  <a:lnTo>
                    <a:pt x="1707146" y="0"/>
                  </a:lnTo>
                  <a:lnTo>
                    <a:pt x="1711671" y="1869"/>
                  </a:lnTo>
                  <a:lnTo>
                    <a:pt x="1718321" y="8529"/>
                  </a:lnTo>
                  <a:lnTo>
                    <a:pt x="1720196" y="13044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27069" y="1656996"/>
              <a:ext cx="1435157" cy="4357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46119" y="1669696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4">
                  <a:moveTo>
                    <a:pt x="1394072" y="397646"/>
                  </a:moveTo>
                  <a:lnTo>
                    <a:pt x="2974" y="397646"/>
                  </a:lnTo>
                  <a:lnTo>
                    <a:pt x="0" y="394666"/>
                  </a:lnTo>
                  <a:lnTo>
                    <a:pt x="0" y="2979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702"/>
                  </a:lnTo>
                  <a:lnTo>
                    <a:pt x="1396347" y="3197"/>
                  </a:lnTo>
                  <a:lnTo>
                    <a:pt x="1397047" y="4892"/>
                  </a:lnTo>
                  <a:lnTo>
                    <a:pt x="1397047" y="39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34046" y="1759234"/>
            <a:ext cx="601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frontend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27069" y="1725141"/>
            <a:ext cx="1435735" cy="2233930"/>
            <a:chOff x="2627069" y="1725141"/>
            <a:chExt cx="1435735" cy="2233930"/>
          </a:xfrm>
        </p:grpSpPr>
        <p:sp>
          <p:nvSpPr>
            <p:cNvPr id="24" name="object 24"/>
            <p:cNvSpPr/>
            <p:nvPr/>
          </p:nvSpPr>
          <p:spPr>
            <a:xfrm>
              <a:off x="2714544" y="1725141"/>
              <a:ext cx="286694" cy="2866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27069" y="3523270"/>
              <a:ext cx="1435157" cy="4357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46119" y="3535992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5">
                  <a:moveTo>
                    <a:pt x="1394072" y="397624"/>
                  </a:moveTo>
                  <a:lnTo>
                    <a:pt x="2974" y="397624"/>
                  </a:lnTo>
                  <a:lnTo>
                    <a:pt x="0" y="39464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5097" y="1924"/>
                  </a:lnTo>
                  <a:lnTo>
                    <a:pt x="1396347" y="3174"/>
                  </a:lnTo>
                  <a:lnTo>
                    <a:pt x="1397047" y="4874"/>
                  </a:lnTo>
                  <a:lnTo>
                    <a:pt x="1397047" y="39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34046" y="3625520"/>
            <a:ext cx="572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pictures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714544" y="2946244"/>
            <a:ext cx="3974465" cy="1099185"/>
            <a:chOff x="2714544" y="2946244"/>
            <a:chExt cx="3974465" cy="1099185"/>
          </a:xfrm>
        </p:grpSpPr>
        <p:sp>
          <p:nvSpPr>
            <p:cNvPr id="29" name="object 29"/>
            <p:cNvSpPr/>
            <p:nvPr/>
          </p:nvSpPr>
          <p:spPr>
            <a:xfrm>
              <a:off x="2714544" y="3591422"/>
              <a:ext cx="286694" cy="2866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30315" y="2946244"/>
              <a:ext cx="1758296" cy="1098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49364" y="2958944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5" h="1061085">
                  <a:moveTo>
                    <a:pt x="1712246" y="1060497"/>
                  </a:moveTo>
                  <a:lnTo>
                    <a:pt x="7949" y="1060497"/>
                  </a:lnTo>
                  <a:lnTo>
                    <a:pt x="0" y="1052547"/>
                  </a:lnTo>
                  <a:lnTo>
                    <a:pt x="0" y="7949"/>
                  </a:lnTo>
                  <a:lnTo>
                    <a:pt x="7949" y="0"/>
                  </a:lnTo>
                  <a:lnTo>
                    <a:pt x="1707146" y="0"/>
                  </a:lnTo>
                  <a:lnTo>
                    <a:pt x="1711671" y="1874"/>
                  </a:lnTo>
                  <a:lnTo>
                    <a:pt x="1718321" y="8524"/>
                  </a:lnTo>
                  <a:lnTo>
                    <a:pt x="1720196" y="13049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91889" y="3523270"/>
              <a:ext cx="1435157" cy="4357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10939" y="3535992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5">
                  <a:moveTo>
                    <a:pt x="1394072" y="397624"/>
                  </a:moveTo>
                  <a:lnTo>
                    <a:pt x="2974" y="397624"/>
                  </a:lnTo>
                  <a:lnTo>
                    <a:pt x="0" y="39464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5097" y="1924"/>
                  </a:lnTo>
                  <a:lnTo>
                    <a:pt x="1396347" y="3174"/>
                  </a:lnTo>
                  <a:lnTo>
                    <a:pt x="1397047" y="4874"/>
                  </a:lnTo>
                  <a:lnTo>
                    <a:pt x="1397047" y="39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98863" y="3625520"/>
            <a:ext cx="692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payments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932465" y="1581321"/>
            <a:ext cx="1758314" cy="2296795"/>
            <a:chOff x="4932465" y="1581321"/>
            <a:chExt cx="1758314" cy="2296795"/>
          </a:xfrm>
        </p:grpSpPr>
        <p:sp>
          <p:nvSpPr>
            <p:cNvPr id="36" name="object 36"/>
            <p:cNvSpPr/>
            <p:nvPr/>
          </p:nvSpPr>
          <p:spPr>
            <a:xfrm>
              <a:off x="5179364" y="3591422"/>
              <a:ext cx="286694" cy="2866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32465" y="1581321"/>
              <a:ext cx="1758296" cy="10985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51515" y="1594021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5" h="1061085">
                  <a:moveTo>
                    <a:pt x="1712246" y="1060497"/>
                  </a:moveTo>
                  <a:lnTo>
                    <a:pt x="7949" y="1060497"/>
                  </a:lnTo>
                  <a:lnTo>
                    <a:pt x="0" y="1052547"/>
                  </a:lnTo>
                  <a:lnTo>
                    <a:pt x="0" y="7947"/>
                  </a:lnTo>
                  <a:lnTo>
                    <a:pt x="7949" y="0"/>
                  </a:lnTo>
                  <a:lnTo>
                    <a:pt x="1707146" y="0"/>
                  </a:lnTo>
                  <a:lnTo>
                    <a:pt x="1711671" y="1869"/>
                  </a:lnTo>
                  <a:lnTo>
                    <a:pt x="1718321" y="8529"/>
                  </a:lnTo>
                  <a:lnTo>
                    <a:pt x="1720196" y="13044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96189" y="1656384"/>
              <a:ext cx="1435157" cy="4357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15239" y="1669084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4">
                  <a:moveTo>
                    <a:pt x="1394072" y="397646"/>
                  </a:moveTo>
                  <a:lnTo>
                    <a:pt x="2974" y="397646"/>
                  </a:lnTo>
                  <a:lnTo>
                    <a:pt x="0" y="394666"/>
                  </a:lnTo>
                  <a:lnTo>
                    <a:pt x="0" y="2979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702"/>
                  </a:lnTo>
                  <a:lnTo>
                    <a:pt x="1396347" y="3197"/>
                  </a:lnTo>
                  <a:lnTo>
                    <a:pt x="1397047" y="4892"/>
                  </a:lnTo>
                  <a:lnTo>
                    <a:pt x="1397047" y="39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03168" y="1758624"/>
            <a:ext cx="325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auth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183664" y="1724529"/>
            <a:ext cx="3864610" cy="2692400"/>
            <a:chOff x="5183664" y="1724529"/>
            <a:chExt cx="3864610" cy="2692400"/>
          </a:xfrm>
        </p:grpSpPr>
        <p:sp>
          <p:nvSpPr>
            <p:cNvPr id="43" name="object 43"/>
            <p:cNvSpPr/>
            <p:nvPr/>
          </p:nvSpPr>
          <p:spPr>
            <a:xfrm>
              <a:off x="5183664" y="1724529"/>
              <a:ext cx="286694" cy="2866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71333" y="3356143"/>
              <a:ext cx="676910" cy="1061085"/>
            </a:xfrm>
            <a:custGeom>
              <a:avLst/>
              <a:gdLst/>
              <a:ahLst/>
              <a:cxnLst/>
              <a:rect l="l" t="t" r="r" b="b"/>
              <a:pathLst>
                <a:path w="676909" h="1061085">
                  <a:moveTo>
                    <a:pt x="674223" y="1060647"/>
                  </a:moveTo>
                  <a:lnTo>
                    <a:pt x="2499" y="1060647"/>
                  </a:lnTo>
                  <a:lnTo>
                    <a:pt x="0" y="1058147"/>
                  </a:lnTo>
                  <a:lnTo>
                    <a:pt x="0" y="2499"/>
                  </a:lnTo>
                  <a:lnTo>
                    <a:pt x="2499" y="0"/>
                  </a:lnTo>
                  <a:lnTo>
                    <a:pt x="672623" y="0"/>
                  </a:lnTo>
                  <a:lnTo>
                    <a:pt x="674048" y="574"/>
                  </a:lnTo>
                  <a:lnTo>
                    <a:pt x="676148" y="2674"/>
                  </a:lnTo>
                  <a:lnTo>
                    <a:pt x="676723" y="4099"/>
                  </a:lnTo>
                  <a:lnTo>
                    <a:pt x="676723" y="1058147"/>
                  </a:lnTo>
                  <a:close/>
                </a:path>
              </a:pathLst>
            </a:custGeom>
            <a:solidFill>
              <a:srgbClr val="FFEB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444358" y="3377726"/>
            <a:ext cx="456565" cy="42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750" spc="-5" dirty="0">
                <a:solidFill>
                  <a:srgbClr val="9E9E9E"/>
                </a:solidFill>
                <a:latin typeface="RobotoRegular"/>
                <a:cs typeface="RobotoRegular"/>
              </a:rPr>
              <a:t>External  Payment  Processor</a:t>
            </a:r>
            <a:endParaRPr sz="750">
              <a:latin typeface="RobotoRegular"/>
              <a:cs typeface="RobotoRegular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44643" y="2570794"/>
            <a:ext cx="635" cy="387985"/>
          </a:xfrm>
          <a:custGeom>
            <a:avLst/>
            <a:gdLst/>
            <a:ahLst/>
            <a:cxnLst/>
            <a:rect l="l" t="t" r="r" b="b"/>
            <a:pathLst>
              <a:path w="635" h="387985">
                <a:moveTo>
                  <a:pt x="0" y="0"/>
                </a:moveTo>
                <a:lnTo>
                  <a:pt x="0" y="236699"/>
                </a:lnTo>
                <a:lnTo>
                  <a:pt x="599" y="236699"/>
                </a:lnTo>
                <a:lnTo>
                  <a:pt x="599" y="387649"/>
                </a:lnTo>
              </a:path>
            </a:pathLst>
          </a:custGeom>
          <a:ln w="19049">
            <a:solidFill>
              <a:srgbClr val="4283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627069" y="2342042"/>
            <a:ext cx="6353175" cy="2009775"/>
            <a:chOff x="2627069" y="2342042"/>
            <a:chExt cx="6353175" cy="2009775"/>
          </a:xfrm>
        </p:grpSpPr>
        <p:sp>
          <p:nvSpPr>
            <p:cNvPr id="48" name="object 48"/>
            <p:cNvSpPr/>
            <p:nvPr/>
          </p:nvSpPr>
          <p:spPr>
            <a:xfrm>
              <a:off x="8439107" y="3810492"/>
              <a:ext cx="540898" cy="5408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58157" y="3823192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499048" y="502798"/>
                  </a:moveTo>
                  <a:lnTo>
                    <a:pt x="3774" y="502798"/>
                  </a:lnTo>
                  <a:lnTo>
                    <a:pt x="0" y="499048"/>
                  </a:lnTo>
                  <a:lnTo>
                    <a:pt x="0" y="3774"/>
                  </a:lnTo>
                  <a:lnTo>
                    <a:pt x="3774" y="0"/>
                  </a:lnTo>
                  <a:lnTo>
                    <a:pt x="496623" y="0"/>
                  </a:lnTo>
                  <a:lnTo>
                    <a:pt x="498773" y="899"/>
                  </a:lnTo>
                  <a:lnTo>
                    <a:pt x="501923" y="4049"/>
                  </a:lnTo>
                  <a:lnTo>
                    <a:pt x="502798" y="6199"/>
                  </a:lnTo>
                  <a:lnTo>
                    <a:pt x="502798" y="499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94732" y="3859767"/>
              <a:ext cx="429899" cy="4298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24168" y="2958443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19">
                  <a:moveTo>
                    <a:pt x="21074" y="57899"/>
                  </a:moveTo>
                  <a:lnTo>
                    <a:pt x="0" y="0"/>
                  </a:lnTo>
                  <a:lnTo>
                    <a:pt x="42149" y="0"/>
                  </a:lnTo>
                  <a:lnTo>
                    <a:pt x="21074" y="5789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324168" y="2958443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19">
                  <a:moveTo>
                    <a:pt x="0" y="0"/>
                  </a:moveTo>
                  <a:lnTo>
                    <a:pt x="21074" y="57899"/>
                  </a:lnTo>
                  <a:lnTo>
                    <a:pt x="4214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43191" y="2372032"/>
              <a:ext cx="984250" cy="635"/>
            </a:xfrm>
            <a:custGeom>
              <a:avLst/>
              <a:gdLst/>
              <a:ahLst/>
              <a:cxnLst/>
              <a:rect l="l" t="t" r="r" b="b"/>
              <a:pathLst>
                <a:path w="984250" h="635">
                  <a:moveTo>
                    <a:pt x="0" y="0"/>
                  </a:moveTo>
                  <a:lnTo>
                    <a:pt x="534948" y="0"/>
                  </a:lnTo>
                  <a:lnTo>
                    <a:pt x="534948" y="599"/>
                  </a:lnTo>
                  <a:lnTo>
                    <a:pt x="984073" y="599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27264" y="235156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0" y="0"/>
                  </a:lnTo>
                  <a:lnTo>
                    <a:pt x="57874" y="21064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27264" y="235156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57874" y="21064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43191" y="2372032"/>
              <a:ext cx="984250" cy="871219"/>
            </a:xfrm>
            <a:custGeom>
              <a:avLst/>
              <a:gdLst/>
              <a:ahLst/>
              <a:cxnLst/>
              <a:rect l="l" t="t" r="r" b="b"/>
              <a:pathLst>
                <a:path w="984250" h="871219">
                  <a:moveTo>
                    <a:pt x="0" y="0"/>
                  </a:moveTo>
                  <a:lnTo>
                    <a:pt x="534948" y="0"/>
                  </a:lnTo>
                  <a:lnTo>
                    <a:pt x="534948" y="870885"/>
                  </a:lnTo>
                  <a:lnTo>
                    <a:pt x="984073" y="870885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27264" y="3221868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0" y="0"/>
                  </a:lnTo>
                  <a:lnTo>
                    <a:pt x="57874" y="21049"/>
                  </a:lnTo>
                  <a:lnTo>
                    <a:pt x="0" y="42124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027264" y="3221868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57874" y="21049"/>
                  </a:lnTo>
                  <a:lnTo>
                    <a:pt x="0" y="0"/>
                  </a:lnTo>
                  <a:lnTo>
                    <a:pt x="0" y="42124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10161" y="3243068"/>
              <a:ext cx="1899285" cy="831850"/>
            </a:xfrm>
            <a:custGeom>
              <a:avLst/>
              <a:gdLst/>
              <a:ahLst/>
              <a:cxnLst/>
              <a:rect l="l" t="t" r="r" b="b"/>
              <a:pathLst>
                <a:path w="1899284" h="831850">
                  <a:moveTo>
                    <a:pt x="0" y="0"/>
                  </a:moveTo>
                  <a:lnTo>
                    <a:pt x="292149" y="0"/>
                  </a:lnTo>
                  <a:lnTo>
                    <a:pt x="292149" y="831573"/>
                  </a:lnTo>
                  <a:lnTo>
                    <a:pt x="1898771" y="831573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08933" y="4053591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0" y="0"/>
                  </a:lnTo>
                  <a:lnTo>
                    <a:pt x="57874" y="21049"/>
                  </a:lnTo>
                  <a:lnTo>
                    <a:pt x="0" y="421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408933" y="4053591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57874" y="21049"/>
                  </a:lnTo>
                  <a:lnTo>
                    <a:pt x="0" y="0"/>
                  </a:lnTo>
                  <a:lnTo>
                    <a:pt x="0" y="42124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27069" y="3031518"/>
              <a:ext cx="1435197" cy="435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46119" y="3044243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22" y="397499"/>
                  </a:moveTo>
                  <a:lnTo>
                    <a:pt x="2974" y="397499"/>
                  </a:lnTo>
                  <a:lnTo>
                    <a:pt x="0" y="39449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97" y="0"/>
                  </a:lnTo>
                  <a:lnTo>
                    <a:pt x="1393897" y="699"/>
                  </a:lnTo>
                  <a:lnTo>
                    <a:pt x="1395147" y="1924"/>
                  </a:lnTo>
                  <a:lnTo>
                    <a:pt x="1396397" y="3174"/>
                  </a:lnTo>
                  <a:lnTo>
                    <a:pt x="1397097" y="4874"/>
                  </a:lnTo>
                  <a:lnTo>
                    <a:pt x="1397097" y="3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034046" y="3133701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627044" y="2160595"/>
            <a:ext cx="1435735" cy="1212215"/>
            <a:chOff x="2627044" y="2160595"/>
            <a:chExt cx="1435735" cy="1212215"/>
          </a:xfrm>
        </p:grpSpPr>
        <p:sp>
          <p:nvSpPr>
            <p:cNvPr id="66" name="object 66"/>
            <p:cNvSpPr/>
            <p:nvPr/>
          </p:nvSpPr>
          <p:spPr>
            <a:xfrm>
              <a:off x="2715244" y="3113868"/>
              <a:ext cx="258399" cy="2583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27044" y="2160595"/>
              <a:ext cx="1435197" cy="435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46094" y="2173283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22" y="397511"/>
                  </a:moveTo>
                  <a:lnTo>
                    <a:pt x="2974" y="397511"/>
                  </a:lnTo>
                  <a:lnTo>
                    <a:pt x="0" y="394511"/>
                  </a:lnTo>
                  <a:lnTo>
                    <a:pt x="0" y="2979"/>
                  </a:lnTo>
                  <a:lnTo>
                    <a:pt x="2974" y="0"/>
                  </a:lnTo>
                  <a:lnTo>
                    <a:pt x="1392197" y="0"/>
                  </a:lnTo>
                  <a:lnTo>
                    <a:pt x="1393897" y="699"/>
                  </a:lnTo>
                  <a:lnTo>
                    <a:pt x="1395147" y="1949"/>
                  </a:lnTo>
                  <a:lnTo>
                    <a:pt x="1396397" y="3197"/>
                  </a:lnTo>
                  <a:lnTo>
                    <a:pt x="1397097" y="4889"/>
                  </a:lnTo>
                  <a:lnTo>
                    <a:pt x="1397097" y="394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034017" y="2262746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715219" y="2242920"/>
            <a:ext cx="3814445" cy="1224280"/>
            <a:chOff x="2715219" y="2242920"/>
            <a:chExt cx="3814445" cy="1224280"/>
          </a:xfrm>
        </p:grpSpPr>
        <p:sp>
          <p:nvSpPr>
            <p:cNvPr id="71" name="object 71"/>
            <p:cNvSpPr/>
            <p:nvPr/>
          </p:nvSpPr>
          <p:spPr>
            <a:xfrm>
              <a:off x="2715219" y="2242920"/>
              <a:ext cx="258399" cy="2583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94014" y="3031593"/>
              <a:ext cx="1435197" cy="435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113064" y="3044293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5">
                  <a:moveTo>
                    <a:pt x="1394122" y="397524"/>
                  </a:moveTo>
                  <a:lnTo>
                    <a:pt x="2974" y="397524"/>
                  </a:lnTo>
                  <a:lnTo>
                    <a:pt x="0" y="394524"/>
                  </a:lnTo>
                  <a:lnTo>
                    <a:pt x="0" y="2999"/>
                  </a:lnTo>
                  <a:lnTo>
                    <a:pt x="2974" y="0"/>
                  </a:lnTo>
                  <a:lnTo>
                    <a:pt x="1392197" y="0"/>
                  </a:lnTo>
                  <a:lnTo>
                    <a:pt x="1393897" y="724"/>
                  </a:lnTo>
                  <a:lnTo>
                    <a:pt x="1395147" y="1949"/>
                  </a:lnTo>
                  <a:lnTo>
                    <a:pt x="1396397" y="3199"/>
                  </a:lnTo>
                  <a:lnTo>
                    <a:pt x="1397097" y="4899"/>
                  </a:lnTo>
                  <a:lnTo>
                    <a:pt x="1397097" y="394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500987" y="3133768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094014" y="2160595"/>
            <a:ext cx="1435735" cy="1212215"/>
            <a:chOff x="5094014" y="2160595"/>
            <a:chExt cx="1435735" cy="1212215"/>
          </a:xfrm>
        </p:grpSpPr>
        <p:sp>
          <p:nvSpPr>
            <p:cNvPr id="76" name="object 76"/>
            <p:cNvSpPr/>
            <p:nvPr/>
          </p:nvSpPr>
          <p:spPr>
            <a:xfrm>
              <a:off x="5182189" y="3113943"/>
              <a:ext cx="258399" cy="2583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094014" y="2160595"/>
              <a:ext cx="1435197" cy="435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113064" y="2173283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4" h="397510">
                  <a:moveTo>
                    <a:pt x="1394122" y="397511"/>
                  </a:moveTo>
                  <a:lnTo>
                    <a:pt x="2974" y="397511"/>
                  </a:lnTo>
                  <a:lnTo>
                    <a:pt x="0" y="394511"/>
                  </a:lnTo>
                  <a:lnTo>
                    <a:pt x="0" y="2979"/>
                  </a:lnTo>
                  <a:lnTo>
                    <a:pt x="2974" y="0"/>
                  </a:lnTo>
                  <a:lnTo>
                    <a:pt x="1392197" y="0"/>
                  </a:lnTo>
                  <a:lnTo>
                    <a:pt x="1393897" y="699"/>
                  </a:lnTo>
                  <a:lnTo>
                    <a:pt x="1395147" y="1949"/>
                  </a:lnTo>
                  <a:lnTo>
                    <a:pt x="1396397" y="3197"/>
                  </a:lnTo>
                  <a:lnTo>
                    <a:pt x="1397097" y="4889"/>
                  </a:lnTo>
                  <a:lnTo>
                    <a:pt x="1397097" y="394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5500987" y="2262746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68165" y="1608221"/>
            <a:ext cx="4372610" cy="1328420"/>
            <a:chOff x="1068165" y="1608221"/>
            <a:chExt cx="4372610" cy="1328420"/>
          </a:xfrm>
        </p:grpSpPr>
        <p:sp>
          <p:nvSpPr>
            <p:cNvPr id="81" name="object 81"/>
            <p:cNvSpPr/>
            <p:nvPr/>
          </p:nvSpPr>
          <p:spPr>
            <a:xfrm>
              <a:off x="5182189" y="2242920"/>
              <a:ext cx="258399" cy="2583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68165" y="1608221"/>
              <a:ext cx="701398" cy="13282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87215" y="1620911"/>
              <a:ext cx="663575" cy="1290320"/>
            </a:xfrm>
            <a:custGeom>
              <a:avLst/>
              <a:gdLst/>
              <a:ahLst/>
              <a:cxnLst/>
              <a:rect l="l" t="t" r="r" b="b"/>
              <a:pathLst>
                <a:path w="663575" h="1290320">
                  <a:moveTo>
                    <a:pt x="658328" y="1290157"/>
                  </a:moveTo>
                  <a:lnTo>
                    <a:pt x="4972" y="1290157"/>
                  </a:lnTo>
                  <a:lnTo>
                    <a:pt x="0" y="1285182"/>
                  </a:lnTo>
                  <a:lnTo>
                    <a:pt x="0" y="8159"/>
                  </a:lnTo>
                  <a:lnTo>
                    <a:pt x="1169" y="5334"/>
                  </a:lnTo>
                  <a:lnTo>
                    <a:pt x="5334" y="1169"/>
                  </a:lnTo>
                  <a:lnTo>
                    <a:pt x="8159" y="0"/>
                  </a:lnTo>
                  <a:lnTo>
                    <a:pt x="658328" y="0"/>
                  </a:lnTo>
                  <a:lnTo>
                    <a:pt x="663298" y="4972"/>
                  </a:lnTo>
                  <a:lnTo>
                    <a:pt x="663298" y="128518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81327" y="1727746"/>
              <a:ext cx="435599" cy="10859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00377" y="1740444"/>
              <a:ext cx="397510" cy="1048385"/>
            </a:xfrm>
            <a:custGeom>
              <a:avLst/>
              <a:gdLst/>
              <a:ahLst/>
              <a:cxnLst/>
              <a:rect l="l" t="t" r="r" b="b"/>
              <a:pathLst>
                <a:path w="397509" h="1048385">
                  <a:moveTo>
                    <a:pt x="394521" y="1047825"/>
                  </a:moveTo>
                  <a:lnTo>
                    <a:pt x="2979" y="1047825"/>
                  </a:lnTo>
                  <a:lnTo>
                    <a:pt x="0" y="1044850"/>
                  </a:lnTo>
                  <a:lnTo>
                    <a:pt x="0" y="4889"/>
                  </a:lnTo>
                  <a:lnTo>
                    <a:pt x="702" y="3197"/>
                  </a:lnTo>
                  <a:lnTo>
                    <a:pt x="1949" y="1947"/>
                  </a:lnTo>
                  <a:lnTo>
                    <a:pt x="3197" y="699"/>
                  </a:lnTo>
                  <a:lnTo>
                    <a:pt x="4889" y="0"/>
                  </a:lnTo>
                  <a:lnTo>
                    <a:pt x="394521" y="0"/>
                  </a:lnTo>
                  <a:lnTo>
                    <a:pt x="397499" y="2979"/>
                  </a:lnTo>
                  <a:lnTo>
                    <a:pt x="397499" y="1044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210371" y="1992542"/>
            <a:ext cx="385445" cy="521334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 indent="37465">
              <a:lnSpc>
                <a:spcPts val="1420"/>
              </a:lnSpc>
              <a:spcBef>
                <a:spcPts val="75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public  ingress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17671" y="2233950"/>
            <a:ext cx="2461895" cy="2074545"/>
            <a:chOff x="217671" y="2233950"/>
            <a:chExt cx="2461895" cy="2074545"/>
          </a:xfrm>
        </p:grpSpPr>
        <p:sp>
          <p:nvSpPr>
            <p:cNvPr id="88" name="object 88"/>
            <p:cNvSpPr/>
            <p:nvPr/>
          </p:nvSpPr>
          <p:spPr>
            <a:xfrm>
              <a:off x="1597876" y="2264355"/>
              <a:ext cx="1014094" cy="135255"/>
            </a:xfrm>
            <a:custGeom>
              <a:avLst/>
              <a:gdLst/>
              <a:ahLst/>
              <a:cxnLst/>
              <a:rect l="l" t="t" r="r" b="b"/>
              <a:pathLst>
                <a:path w="1014094" h="135255">
                  <a:moveTo>
                    <a:pt x="0" y="0"/>
                  </a:moveTo>
                  <a:lnTo>
                    <a:pt x="581123" y="0"/>
                  </a:lnTo>
                  <a:lnTo>
                    <a:pt x="581123" y="134999"/>
                  </a:lnTo>
                  <a:lnTo>
                    <a:pt x="1014067" y="134999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611944" y="2378290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0" y="42129"/>
                  </a:moveTo>
                  <a:lnTo>
                    <a:pt x="0" y="0"/>
                  </a:lnTo>
                  <a:lnTo>
                    <a:pt x="57874" y="21064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11944" y="2378290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0" y="42129"/>
                  </a:moveTo>
                  <a:lnTo>
                    <a:pt x="57874" y="21064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39521" y="2264540"/>
              <a:ext cx="375285" cy="1905"/>
            </a:xfrm>
            <a:custGeom>
              <a:avLst/>
              <a:gdLst/>
              <a:ahLst/>
              <a:cxnLst/>
              <a:rect l="l" t="t" r="r" b="b"/>
              <a:pathLst>
                <a:path w="375284" h="1905">
                  <a:moveTo>
                    <a:pt x="0" y="1464"/>
                  </a:moveTo>
                  <a:lnTo>
                    <a:pt x="375074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14512" y="2243475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164" y="42129"/>
                  </a:moveTo>
                  <a:lnTo>
                    <a:pt x="0" y="0"/>
                  </a:lnTo>
                  <a:lnTo>
                    <a:pt x="57957" y="20839"/>
                  </a:lnTo>
                  <a:lnTo>
                    <a:pt x="164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14512" y="2243475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164" y="42129"/>
                  </a:moveTo>
                  <a:lnTo>
                    <a:pt x="57957" y="20839"/>
                  </a:lnTo>
                  <a:lnTo>
                    <a:pt x="0" y="0"/>
                  </a:lnTo>
                  <a:lnTo>
                    <a:pt x="164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7671" y="3373493"/>
              <a:ext cx="540898" cy="5408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36721" y="3386193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499029" y="502798"/>
                  </a:moveTo>
                  <a:lnTo>
                    <a:pt x="3768" y="502798"/>
                  </a:lnTo>
                  <a:lnTo>
                    <a:pt x="0" y="499048"/>
                  </a:lnTo>
                  <a:lnTo>
                    <a:pt x="0" y="3774"/>
                  </a:lnTo>
                  <a:lnTo>
                    <a:pt x="3768" y="0"/>
                  </a:lnTo>
                  <a:lnTo>
                    <a:pt x="496614" y="0"/>
                  </a:lnTo>
                  <a:lnTo>
                    <a:pt x="498754" y="899"/>
                  </a:lnTo>
                  <a:lnTo>
                    <a:pt x="500334" y="2474"/>
                  </a:lnTo>
                  <a:lnTo>
                    <a:pt x="501911" y="4049"/>
                  </a:lnTo>
                  <a:lnTo>
                    <a:pt x="502799" y="6199"/>
                  </a:lnTo>
                  <a:lnTo>
                    <a:pt x="502799" y="499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73296" y="3422768"/>
              <a:ext cx="429899" cy="429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68165" y="2979819"/>
              <a:ext cx="701398" cy="13282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87215" y="2992518"/>
              <a:ext cx="663575" cy="1290320"/>
            </a:xfrm>
            <a:custGeom>
              <a:avLst/>
              <a:gdLst/>
              <a:ahLst/>
              <a:cxnLst/>
              <a:rect l="l" t="t" r="r" b="b"/>
              <a:pathLst>
                <a:path w="663575" h="1290320">
                  <a:moveTo>
                    <a:pt x="658328" y="1290147"/>
                  </a:moveTo>
                  <a:lnTo>
                    <a:pt x="4972" y="1290147"/>
                  </a:lnTo>
                  <a:lnTo>
                    <a:pt x="0" y="1285172"/>
                  </a:lnTo>
                  <a:lnTo>
                    <a:pt x="0" y="8149"/>
                  </a:lnTo>
                  <a:lnTo>
                    <a:pt x="1169" y="5324"/>
                  </a:lnTo>
                  <a:lnTo>
                    <a:pt x="3252" y="3249"/>
                  </a:lnTo>
                  <a:lnTo>
                    <a:pt x="5334" y="1149"/>
                  </a:lnTo>
                  <a:lnTo>
                    <a:pt x="8159" y="0"/>
                  </a:lnTo>
                  <a:lnTo>
                    <a:pt x="658328" y="0"/>
                  </a:lnTo>
                  <a:lnTo>
                    <a:pt x="663298" y="4949"/>
                  </a:lnTo>
                  <a:lnTo>
                    <a:pt x="663298" y="12851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81327" y="3099343"/>
              <a:ext cx="435599" cy="10859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00377" y="3112043"/>
              <a:ext cx="397510" cy="1048385"/>
            </a:xfrm>
            <a:custGeom>
              <a:avLst/>
              <a:gdLst/>
              <a:ahLst/>
              <a:cxnLst/>
              <a:rect l="l" t="t" r="r" b="b"/>
              <a:pathLst>
                <a:path w="397509" h="1048385">
                  <a:moveTo>
                    <a:pt x="394521" y="1047822"/>
                  </a:moveTo>
                  <a:lnTo>
                    <a:pt x="2979" y="1047822"/>
                  </a:lnTo>
                  <a:lnTo>
                    <a:pt x="0" y="1044847"/>
                  </a:lnTo>
                  <a:lnTo>
                    <a:pt x="0" y="4874"/>
                  </a:lnTo>
                  <a:lnTo>
                    <a:pt x="702" y="3199"/>
                  </a:lnTo>
                  <a:lnTo>
                    <a:pt x="3197" y="699"/>
                  </a:lnTo>
                  <a:lnTo>
                    <a:pt x="4889" y="0"/>
                  </a:lnTo>
                  <a:lnTo>
                    <a:pt x="394521" y="0"/>
                  </a:lnTo>
                  <a:lnTo>
                    <a:pt x="397499" y="2974"/>
                  </a:lnTo>
                  <a:lnTo>
                    <a:pt x="397499" y="1044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1210371" y="3360602"/>
            <a:ext cx="385445" cy="524510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 indent="37465">
              <a:lnSpc>
                <a:spcPts val="1420"/>
              </a:lnSpc>
              <a:spcBef>
                <a:spcPts val="75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private  ingress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29995" y="2217820"/>
            <a:ext cx="7136130" cy="1449070"/>
            <a:chOff x="729995" y="2217820"/>
            <a:chExt cx="7136130" cy="1449070"/>
          </a:xfrm>
        </p:grpSpPr>
        <p:sp>
          <p:nvSpPr>
            <p:cNvPr id="103" name="object 103"/>
            <p:cNvSpPr/>
            <p:nvPr/>
          </p:nvSpPr>
          <p:spPr>
            <a:xfrm>
              <a:off x="739520" y="3636142"/>
              <a:ext cx="375285" cy="1905"/>
            </a:xfrm>
            <a:custGeom>
              <a:avLst/>
              <a:gdLst/>
              <a:ahLst/>
              <a:cxnLst/>
              <a:rect l="l" t="t" r="r" b="b"/>
              <a:pathLst>
                <a:path w="375284" h="1904">
                  <a:moveTo>
                    <a:pt x="0" y="1449"/>
                  </a:moveTo>
                  <a:lnTo>
                    <a:pt x="375074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14512" y="361506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5">
                  <a:moveTo>
                    <a:pt x="164" y="42124"/>
                  </a:moveTo>
                  <a:lnTo>
                    <a:pt x="0" y="0"/>
                  </a:lnTo>
                  <a:lnTo>
                    <a:pt x="57957" y="20849"/>
                  </a:lnTo>
                  <a:lnTo>
                    <a:pt x="164" y="42124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14512" y="361506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5">
                  <a:moveTo>
                    <a:pt x="164" y="42124"/>
                  </a:moveTo>
                  <a:lnTo>
                    <a:pt x="57957" y="20849"/>
                  </a:lnTo>
                  <a:lnTo>
                    <a:pt x="0" y="0"/>
                  </a:lnTo>
                  <a:lnTo>
                    <a:pt x="164" y="42124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42351" y="2405035"/>
              <a:ext cx="436880" cy="1232535"/>
            </a:xfrm>
            <a:custGeom>
              <a:avLst/>
              <a:gdLst/>
              <a:ahLst/>
              <a:cxnLst/>
              <a:rect l="l" t="t" r="r" b="b"/>
              <a:pathLst>
                <a:path w="436880" h="1232535">
                  <a:moveTo>
                    <a:pt x="0" y="1232407"/>
                  </a:moveTo>
                  <a:lnTo>
                    <a:pt x="0" y="1225632"/>
                  </a:lnTo>
                  <a:lnTo>
                    <a:pt x="436499" y="1225632"/>
                  </a:lnTo>
                  <a:lnTo>
                    <a:pt x="436499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164160" y="2217820"/>
              <a:ext cx="701398" cy="13282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83210" y="2230510"/>
              <a:ext cx="663575" cy="1290320"/>
            </a:xfrm>
            <a:custGeom>
              <a:avLst/>
              <a:gdLst/>
              <a:ahLst/>
              <a:cxnLst/>
              <a:rect l="l" t="t" r="r" b="b"/>
              <a:pathLst>
                <a:path w="663575" h="1290320">
                  <a:moveTo>
                    <a:pt x="658323" y="1290157"/>
                  </a:moveTo>
                  <a:lnTo>
                    <a:pt x="4974" y="1290157"/>
                  </a:lnTo>
                  <a:lnTo>
                    <a:pt x="0" y="1285182"/>
                  </a:lnTo>
                  <a:lnTo>
                    <a:pt x="0" y="8159"/>
                  </a:lnTo>
                  <a:lnTo>
                    <a:pt x="1149" y="5334"/>
                  </a:lnTo>
                  <a:lnTo>
                    <a:pt x="3249" y="3252"/>
                  </a:lnTo>
                  <a:lnTo>
                    <a:pt x="5324" y="1169"/>
                  </a:lnTo>
                  <a:lnTo>
                    <a:pt x="8149" y="0"/>
                  </a:lnTo>
                  <a:lnTo>
                    <a:pt x="658323" y="0"/>
                  </a:lnTo>
                  <a:lnTo>
                    <a:pt x="663298" y="4972"/>
                  </a:lnTo>
                  <a:lnTo>
                    <a:pt x="663298" y="128518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277310" y="2337345"/>
              <a:ext cx="435599" cy="108592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296360" y="2350042"/>
              <a:ext cx="397510" cy="1048385"/>
            </a:xfrm>
            <a:custGeom>
              <a:avLst/>
              <a:gdLst/>
              <a:ahLst/>
              <a:cxnLst/>
              <a:rect l="l" t="t" r="r" b="b"/>
              <a:pathLst>
                <a:path w="397509" h="1048385">
                  <a:moveTo>
                    <a:pt x="394524" y="1047825"/>
                  </a:moveTo>
                  <a:lnTo>
                    <a:pt x="2974" y="1047825"/>
                  </a:lnTo>
                  <a:lnTo>
                    <a:pt x="0" y="1044850"/>
                  </a:lnTo>
                  <a:lnTo>
                    <a:pt x="0" y="4889"/>
                  </a:lnTo>
                  <a:lnTo>
                    <a:pt x="699" y="3197"/>
                  </a:lnTo>
                  <a:lnTo>
                    <a:pt x="1949" y="1947"/>
                  </a:lnTo>
                  <a:lnTo>
                    <a:pt x="3199" y="699"/>
                  </a:lnTo>
                  <a:lnTo>
                    <a:pt x="4899" y="0"/>
                  </a:lnTo>
                  <a:lnTo>
                    <a:pt x="394524" y="0"/>
                  </a:lnTo>
                  <a:lnTo>
                    <a:pt x="397499" y="2979"/>
                  </a:lnTo>
                  <a:lnTo>
                    <a:pt x="397499" y="1044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7396846" y="2642470"/>
            <a:ext cx="204470" cy="48069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egress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6500711" y="2135095"/>
            <a:ext cx="2052320" cy="848360"/>
            <a:chOff x="6500711" y="2135095"/>
            <a:chExt cx="2052320" cy="848360"/>
          </a:xfrm>
        </p:grpSpPr>
        <p:sp>
          <p:nvSpPr>
            <p:cNvPr id="113" name="object 113"/>
            <p:cNvSpPr/>
            <p:nvPr/>
          </p:nvSpPr>
          <p:spPr>
            <a:xfrm>
              <a:off x="7846409" y="2202495"/>
              <a:ext cx="676275" cy="687705"/>
            </a:xfrm>
            <a:custGeom>
              <a:avLst/>
              <a:gdLst/>
              <a:ahLst/>
              <a:cxnLst/>
              <a:rect l="l" t="t" r="r" b="b"/>
              <a:pathLst>
                <a:path w="676275" h="687705">
                  <a:moveTo>
                    <a:pt x="0" y="672973"/>
                  </a:moveTo>
                  <a:lnTo>
                    <a:pt x="0" y="687498"/>
                  </a:lnTo>
                  <a:lnTo>
                    <a:pt x="675898" y="687498"/>
                  </a:lnTo>
                  <a:lnTo>
                    <a:pt x="675898" y="0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501232" y="2144620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19">
                  <a:moveTo>
                    <a:pt x="42124" y="57874"/>
                  </a:moveTo>
                  <a:lnTo>
                    <a:pt x="0" y="57874"/>
                  </a:lnTo>
                  <a:lnTo>
                    <a:pt x="21074" y="0"/>
                  </a:lnTo>
                  <a:lnTo>
                    <a:pt x="42124" y="5787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501232" y="2144620"/>
              <a:ext cx="42545" cy="58419"/>
            </a:xfrm>
            <a:custGeom>
              <a:avLst/>
              <a:gdLst/>
              <a:ahLst/>
              <a:cxnLst/>
              <a:rect l="l" t="t" r="r" b="b"/>
              <a:pathLst>
                <a:path w="42545" h="58419">
                  <a:moveTo>
                    <a:pt x="42124" y="57874"/>
                  </a:moveTo>
                  <a:lnTo>
                    <a:pt x="21074" y="0"/>
                  </a:lnTo>
                  <a:lnTo>
                    <a:pt x="0" y="57874"/>
                  </a:lnTo>
                  <a:lnTo>
                    <a:pt x="42124" y="57874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510236" y="2399355"/>
              <a:ext cx="700405" cy="553720"/>
            </a:xfrm>
            <a:custGeom>
              <a:avLst/>
              <a:gdLst/>
              <a:ahLst/>
              <a:cxnLst/>
              <a:rect l="l" t="t" r="r" b="b"/>
              <a:pathLst>
                <a:path w="700404" h="553719">
                  <a:moveTo>
                    <a:pt x="0" y="0"/>
                  </a:moveTo>
                  <a:lnTo>
                    <a:pt x="392999" y="0"/>
                  </a:lnTo>
                  <a:lnTo>
                    <a:pt x="392999" y="553188"/>
                  </a:lnTo>
                  <a:lnTo>
                    <a:pt x="700273" y="553188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210510" y="2931494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4"/>
                  </a:moveTo>
                  <a:lnTo>
                    <a:pt x="0" y="0"/>
                  </a:lnTo>
                  <a:lnTo>
                    <a:pt x="57874" y="21049"/>
                  </a:lnTo>
                  <a:lnTo>
                    <a:pt x="0" y="421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210510" y="2931494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4"/>
                  </a:moveTo>
                  <a:lnTo>
                    <a:pt x="57874" y="21049"/>
                  </a:lnTo>
                  <a:lnTo>
                    <a:pt x="0" y="0"/>
                  </a:lnTo>
                  <a:lnTo>
                    <a:pt x="0" y="42124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263611"/>
            <a:ext cx="4125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Istio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in </a:t>
            </a:r>
            <a:r>
              <a:rPr sz="3600" dirty="0">
                <a:solidFill>
                  <a:srgbClr val="424242"/>
                </a:solidFill>
                <a:latin typeface="RobotoRegular"/>
                <a:cs typeface="RobotoRegular"/>
              </a:rPr>
              <a:t>a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single</a:t>
            </a:r>
            <a:r>
              <a:rPr sz="3600" spc="-10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slide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474" y="1160038"/>
            <a:ext cx="7440930" cy="359624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b="1" spc="-5" dirty="0">
                <a:solidFill>
                  <a:srgbClr val="666666"/>
                </a:solidFill>
                <a:latin typeface="Roboto"/>
                <a:cs typeface="Roboto"/>
              </a:rPr>
              <a:t>Platform support: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Kubernetes (Nomad, Mesos, Cloud</a:t>
            </a:r>
            <a:r>
              <a:rPr sz="2000" spc="-40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Foundry)</a:t>
            </a:r>
            <a:endParaRPr sz="2000" dirty="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-5" dirty="0">
                <a:solidFill>
                  <a:srgbClr val="666666"/>
                </a:solidFill>
                <a:latin typeface="Roboto"/>
                <a:cs typeface="Roboto"/>
              </a:rPr>
              <a:t>Current version:</a:t>
            </a:r>
            <a:r>
              <a:rPr sz="2000" b="1" spc="5" dirty="0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1.</a:t>
            </a:r>
            <a:r>
              <a:rPr lang="en-US" altLang="zh-CN" sz="2000" spc="-5" dirty="0">
                <a:solidFill>
                  <a:srgbClr val="666666"/>
                </a:solidFill>
                <a:latin typeface="RobotoRegular"/>
                <a:cs typeface="RobotoRegular"/>
              </a:rPr>
              <a:t>4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.6</a:t>
            </a:r>
            <a:endParaRPr sz="2000" dirty="0">
              <a:latin typeface="RobotoRegular"/>
              <a:cs typeface="RobotoRegular"/>
            </a:endParaRPr>
          </a:p>
          <a:p>
            <a:pPr marL="12700" marR="302895">
              <a:lnSpc>
                <a:spcPct val="115599"/>
              </a:lnSpc>
            </a:pPr>
            <a:r>
              <a:rPr sz="2000" b="1" spc="-5" dirty="0">
                <a:solidFill>
                  <a:srgbClr val="666666"/>
                </a:solidFill>
                <a:latin typeface="Roboto"/>
                <a:cs typeface="Roboto"/>
              </a:rPr>
              <a:t>Observability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: Metrics, metrics query/visualization, trace spans,  dependency</a:t>
            </a:r>
            <a:r>
              <a:rPr sz="2000" spc="-10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visualisation</a:t>
            </a:r>
            <a:endParaRPr sz="2000" dirty="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-5" dirty="0">
                <a:solidFill>
                  <a:srgbClr val="666666"/>
                </a:solidFill>
                <a:latin typeface="Roboto"/>
                <a:cs typeface="Roboto"/>
              </a:rPr>
              <a:t>Service Identity </a:t>
            </a:r>
            <a:r>
              <a:rPr sz="2000" b="1" dirty="0">
                <a:solidFill>
                  <a:srgbClr val="666666"/>
                </a:solidFill>
                <a:latin typeface="Roboto"/>
                <a:cs typeface="Roboto"/>
              </a:rPr>
              <a:t>&amp; Security</a:t>
            </a:r>
            <a:r>
              <a:rPr sz="2000" dirty="0">
                <a:solidFill>
                  <a:srgbClr val="666666"/>
                </a:solidFill>
                <a:latin typeface="RobotoRegular"/>
                <a:cs typeface="RobotoRegular"/>
              </a:rPr>
              <a:t>: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Verifiable service identity, mutual</a:t>
            </a:r>
            <a:r>
              <a:rPr sz="2000" spc="-85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auth</a:t>
            </a:r>
            <a:endParaRPr sz="2000" dirty="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-5" dirty="0">
                <a:solidFill>
                  <a:srgbClr val="666666"/>
                </a:solidFill>
                <a:latin typeface="Roboto"/>
                <a:cs typeface="Roboto"/>
              </a:rPr>
              <a:t>Traffic</a:t>
            </a:r>
            <a:r>
              <a:rPr sz="2000" b="1" spc="-10" dirty="0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sz="2000" b="1" spc="-5" dirty="0">
                <a:solidFill>
                  <a:srgbClr val="666666"/>
                </a:solidFill>
                <a:latin typeface="Roboto"/>
                <a:cs typeface="Roboto"/>
              </a:rPr>
              <a:t>Management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:</a:t>
            </a:r>
            <a:endParaRPr sz="2000" dirty="0">
              <a:latin typeface="RobotoRegular"/>
              <a:cs typeface="RobotoRegular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Dynamic traffic</a:t>
            </a:r>
            <a:r>
              <a:rPr sz="2000" spc="-95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control</a:t>
            </a:r>
            <a:endParaRPr sz="2000" dirty="0">
              <a:latin typeface="RobotoRegular"/>
              <a:cs typeface="RobotoRegular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Ingress/egress</a:t>
            </a:r>
            <a:r>
              <a:rPr sz="2000" spc="-100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routing</a:t>
            </a:r>
            <a:endParaRPr sz="2000" dirty="0">
              <a:latin typeface="RobotoRegular"/>
              <a:cs typeface="RobotoRegular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Timeouts, retries and fault</a:t>
            </a:r>
            <a:r>
              <a:rPr sz="2000" spc="-15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injection</a:t>
            </a:r>
            <a:endParaRPr sz="2000" dirty="0">
              <a:latin typeface="RobotoRegular"/>
              <a:cs typeface="RobotoRegular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Policy enforcement and quote</a:t>
            </a:r>
            <a:r>
              <a:rPr sz="2000" spc="-15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2000" spc="-5" dirty="0">
                <a:solidFill>
                  <a:srgbClr val="666666"/>
                </a:solidFill>
                <a:latin typeface="RobotoRegular"/>
                <a:cs typeface="RobotoRegular"/>
              </a:rPr>
              <a:t>management</a:t>
            </a:r>
            <a:endParaRPr sz="2000" dirty="0">
              <a:latin typeface="RobotoRegular"/>
              <a:cs typeface="Roboto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09836" y="2921519"/>
            <a:ext cx="2232793" cy="222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04799" y="228599"/>
            <a:ext cx="8324850" cy="4838700"/>
            <a:chOff x="304799" y="228599"/>
            <a:chExt cx="8324850" cy="4838700"/>
          </a:xfrm>
        </p:grpSpPr>
        <p:sp>
          <p:nvSpPr>
            <p:cNvPr id="8" name="object 8"/>
            <p:cNvSpPr/>
            <p:nvPr/>
          </p:nvSpPr>
          <p:spPr>
            <a:xfrm>
              <a:off x="386624" y="4747940"/>
              <a:ext cx="868048" cy="15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99" y="228599"/>
              <a:ext cx="8324433" cy="4838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11280" y="4938889"/>
            <a:ext cx="7175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5"/>
              </a:lnSpc>
            </a:pPr>
            <a:r>
              <a:rPr sz="500" spc="-5" dirty="0">
                <a:solidFill>
                  <a:srgbClr val="747474"/>
                </a:solidFill>
                <a:latin typeface="RobotoRegular"/>
                <a:cs typeface="RobotoRegular"/>
              </a:rPr>
              <a:t>16</a:t>
            </a:r>
            <a:endParaRPr sz="500">
              <a:latin typeface="RobotoRegular"/>
              <a:cs typeface="RobotoRegular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-4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14"/>
              </a:spcBef>
            </a:pPr>
            <a:r>
              <a:rPr spc="-15" dirty="0"/>
              <a:t>$  </a:t>
            </a:r>
            <a:r>
              <a:rPr spc="100" dirty="0"/>
              <a:t>gcloud  </a:t>
            </a:r>
            <a:r>
              <a:rPr spc="110" dirty="0"/>
              <a:t>beta  </a:t>
            </a:r>
            <a:r>
              <a:rPr spc="160" dirty="0"/>
              <a:t>container </a:t>
            </a:r>
            <a:r>
              <a:rPr spc="210" dirty="0"/>
              <a:t>clusters </a:t>
            </a:r>
            <a:r>
              <a:rPr spc="150" dirty="0"/>
              <a:t>create istio-demo </a:t>
            </a:r>
            <a:r>
              <a:rPr spc="330" dirty="0"/>
              <a:t> </a:t>
            </a:r>
            <a:r>
              <a:rPr spc="484" dirty="0"/>
              <a:t>\</a:t>
            </a: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pc="165" dirty="0"/>
              <a:t>--addons=Istio  </a:t>
            </a:r>
            <a:r>
              <a:rPr spc="90" dirty="0"/>
              <a:t>--istio-config=auth=MTLS_STRICT</a:t>
            </a:r>
            <a:r>
              <a:rPr spc="95" dirty="0"/>
              <a:t> </a:t>
            </a:r>
            <a:r>
              <a:rPr spc="484" dirty="0"/>
              <a:t>\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2178" y="833498"/>
            <a:ext cx="3785870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220" dirty="0">
                <a:solidFill>
                  <a:srgbClr val="F7F7F7"/>
                </a:solidFill>
                <a:latin typeface="Arial"/>
                <a:cs typeface="Arial"/>
              </a:rPr>
              <a:t>--cluster-version=latest</a:t>
            </a:r>
            <a:r>
              <a:rPr sz="1800" spc="484" dirty="0">
                <a:solidFill>
                  <a:srgbClr val="F7F7F7"/>
                </a:solidFill>
                <a:latin typeface="Arial"/>
                <a:cs typeface="Arial"/>
              </a:rPr>
              <a:t> \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14" dirty="0">
                <a:solidFill>
                  <a:srgbClr val="F7F7F7"/>
                </a:solidFill>
                <a:latin typeface="Arial"/>
                <a:cs typeface="Arial"/>
              </a:rPr>
              <a:t>--machine-type=n1-standard-2</a:t>
            </a:r>
            <a:r>
              <a:rPr sz="1800" spc="48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484" dirty="0">
                <a:solidFill>
                  <a:srgbClr val="F7F7F7"/>
                </a:solidFill>
                <a:latin typeface="Arial"/>
                <a:cs typeface="Arial"/>
              </a:rPr>
              <a:t>\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40" dirty="0">
                <a:solidFill>
                  <a:srgbClr val="F7F7F7"/>
                </a:solidFill>
                <a:latin typeface="Arial"/>
                <a:cs typeface="Arial"/>
              </a:rPr>
              <a:t>--num-nodes=4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173" y="1973829"/>
            <a:ext cx="8475980" cy="1022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85" dirty="0">
                <a:solidFill>
                  <a:srgbClr val="89BCFF"/>
                </a:solidFill>
                <a:latin typeface="Arial"/>
                <a:cs typeface="Arial"/>
              </a:rPr>
              <a:t>Creating </a:t>
            </a:r>
            <a:r>
              <a:rPr sz="1200" spc="150" dirty="0">
                <a:solidFill>
                  <a:srgbClr val="89BCFF"/>
                </a:solidFill>
                <a:latin typeface="Arial"/>
                <a:cs typeface="Arial"/>
              </a:rPr>
              <a:t>cluster </a:t>
            </a:r>
            <a:r>
              <a:rPr sz="1200" spc="100" dirty="0">
                <a:solidFill>
                  <a:srgbClr val="89BCFF"/>
                </a:solidFill>
                <a:latin typeface="Arial"/>
                <a:cs typeface="Arial"/>
              </a:rPr>
              <a:t>istio-demo </a:t>
            </a:r>
            <a:r>
              <a:rPr sz="1200" spc="190" dirty="0">
                <a:solidFill>
                  <a:srgbClr val="89BCFF"/>
                </a:solidFill>
                <a:latin typeface="Arial"/>
                <a:cs typeface="Arial"/>
              </a:rPr>
              <a:t>in </a:t>
            </a:r>
            <a:r>
              <a:rPr sz="1200" spc="55" dirty="0">
                <a:solidFill>
                  <a:srgbClr val="89BCFF"/>
                </a:solidFill>
                <a:latin typeface="Arial"/>
                <a:cs typeface="Arial"/>
              </a:rPr>
              <a:t>europe-west4-a  </a:t>
            </a:r>
            <a:r>
              <a:rPr sz="1200" spc="110" dirty="0">
                <a:solidFill>
                  <a:srgbClr val="89BCFF"/>
                </a:solidFill>
                <a:latin typeface="Arial"/>
                <a:cs typeface="Arial"/>
              </a:rPr>
              <a:t>Created[https://container.googleapis.com/v1beta1/projects/istio-project2517/zones/europe-west4-a/clus  </a:t>
            </a:r>
            <a:r>
              <a:rPr sz="1200" spc="140" dirty="0">
                <a:solidFill>
                  <a:srgbClr val="89BCFF"/>
                </a:solidFill>
                <a:latin typeface="Arial"/>
                <a:cs typeface="Arial"/>
              </a:rPr>
              <a:t>ters/istio-demo]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890269" algn="l"/>
                <a:tab pos="2060575" algn="l"/>
                <a:tab pos="3230880" algn="l"/>
                <a:tab pos="4254500" algn="l"/>
                <a:tab pos="5351780" algn="l"/>
                <a:tab pos="6375400" algn="l"/>
                <a:tab pos="7179309" algn="l"/>
              </a:tabLst>
            </a:pPr>
            <a:r>
              <a:rPr sz="1050" spc="-185" dirty="0">
                <a:solidFill>
                  <a:srgbClr val="64AF42"/>
                </a:solidFill>
                <a:latin typeface="Arial"/>
                <a:cs typeface="Arial"/>
              </a:rPr>
              <a:t>NAME	</a:t>
            </a:r>
            <a:r>
              <a:rPr sz="1050" spc="-100" dirty="0">
                <a:solidFill>
                  <a:srgbClr val="64AF42"/>
                </a:solidFill>
                <a:latin typeface="Arial"/>
                <a:cs typeface="Arial"/>
              </a:rPr>
              <a:t>LOCATION	</a:t>
            </a:r>
            <a:r>
              <a:rPr sz="1050" spc="-120" dirty="0">
                <a:solidFill>
                  <a:srgbClr val="64AF42"/>
                </a:solidFill>
                <a:latin typeface="Arial"/>
                <a:cs typeface="Arial"/>
              </a:rPr>
              <a:t>MASTER_VERSION	</a:t>
            </a:r>
            <a:r>
              <a:rPr sz="1050" spc="-90" dirty="0">
                <a:solidFill>
                  <a:srgbClr val="64AF42"/>
                </a:solidFill>
                <a:latin typeface="Arial"/>
                <a:cs typeface="Arial"/>
              </a:rPr>
              <a:t>MASTER_IP	</a:t>
            </a:r>
            <a:r>
              <a:rPr sz="1050" spc="-110" dirty="0">
                <a:solidFill>
                  <a:srgbClr val="64AF42"/>
                </a:solidFill>
                <a:latin typeface="Arial"/>
                <a:cs typeface="Arial"/>
              </a:rPr>
              <a:t>MACHINE_TYPE	</a:t>
            </a:r>
            <a:r>
              <a:rPr sz="1050" spc="-125" dirty="0">
                <a:solidFill>
                  <a:srgbClr val="64AF42"/>
                </a:solidFill>
                <a:latin typeface="Arial"/>
                <a:cs typeface="Arial"/>
              </a:rPr>
              <a:t>NODE_VERSION	</a:t>
            </a:r>
            <a:r>
              <a:rPr sz="1050" spc="-175" dirty="0">
                <a:solidFill>
                  <a:srgbClr val="64AF42"/>
                </a:solidFill>
                <a:latin typeface="Arial"/>
                <a:cs typeface="Arial"/>
              </a:rPr>
              <a:t>NUM_NODES	</a:t>
            </a:r>
            <a:r>
              <a:rPr sz="1050" spc="-120" dirty="0">
                <a:solidFill>
                  <a:srgbClr val="64AF42"/>
                </a:solidFill>
                <a:latin typeface="Arial"/>
                <a:cs typeface="Arial"/>
              </a:rPr>
              <a:t>STATUS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  <a:tabLst>
                <a:tab pos="889635" algn="l"/>
                <a:tab pos="2059305" algn="l"/>
                <a:tab pos="3229610" algn="l"/>
                <a:tab pos="4253230" algn="l"/>
                <a:tab pos="5349875" algn="l"/>
                <a:tab pos="6373495" algn="l"/>
                <a:tab pos="7178675" algn="l"/>
              </a:tabLst>
            </a:pPr>
            <a:r>
              <a:rPr sz="1050" spc="85" dirty="0">
                <a:solidFill>
                  <a:srgbClr val="64AF42"/>
                </a:solidFill>
                <a:latin typeface="Arial"/>
                <a:cs typeface="Arial"/>
              </a:rPr>
              <a:t>istio-demo	</a:t>
            </a:r>
            <a:r>
              <a:rPr sz="1050" spc="50" dirty="0">
                <a:solidFill>
                  <a:srgbClr val="64AF42"/>
                </a:solidFill>
                <a:latin typeface="Arial"/>
                <a:cs typeface="Arial"/>
              </a:rPr>
              <a:t>europe-west4-a	</a:t>
            </a:r>
            <a:r>
              <a:rPr sz="1050" spc="85" dirty="0">
                <a:solidFill>
                  <a:srgbClr val="64AF42"/>
                </a:solidFill>
                <a:latin typeface="Arial"/>
                <a:cs typeface="Arial"/>
              </a:rPr>
              <a:t>1.12.5-gke.5	</a:t>
            </a:r>
            <a:r>
              <a:rPr sz="1050" spc="60" dirty="0">
                <a:solidFill>
                  <a:srgbClr val="64AF42"/>
                </a:solidFill>
                <a:latin typeface="Arial"/>
                <a:cs typeface="Arial"/>
              </a:rPr>
              <a:t>35.204.5.121	</a:t>
            </a:r>
            <a:r>
              <a:rPr sz="1050" spc="65" dirty="0">
                <a:solidFill>
                  <a:srgbClr val="64AF42"/>
                </a:solidFill>
                <a:latin typeface="Arial"/>
                <a:cs typeface="Arial"/>
              </a:rPr>
              <a:t>n1-standard-2	</a:t>
            </a:r>
            <a:r>
              <a:rPr sz="1050" spc="85" dirty="0">
                <a:solidFill>
                  <a:srgbClr val="64AF42"/>
                </a:solidFill>
                <a:latin typeface="Arial"/>
                <a:cs typeface="Arial"/>
              </a:rPr>
              <a:t>1.12.5-gke.5	</a:t>
            </a:r>
            <a:r>
              <a:rPr sz="1050" spc="-10" dirty="0">
                <a:solidFill>
                  <a:srgbClr val="64AF42"/>
                </a:solidFill>
                <a:latin typeface="Arial"/>
                <a:cs typeface="Arial"/>
              </a:rPr>
              <a:t>4	</a:t>
            </a:r>
            <a:r>
              <a:rPr sz="1050" spc="-130" dirty="0">
                <a:solidFill>
                  <a:srgbClr val="64AF42"/>
                </a:solidFill>
                <a:latin typeface="Arial"/>
                <a:cs typeface="Arial"/>
              </a:rPr>
              <a:t>RUNNING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173" y="3376669"/>
            <a:ext cx="7420609" cy="147193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1" spc="-15" dirty="0">
                <a:solidFill>
                  <a:srgbClr val="F7F7F7"/>
                </a:solidFill>
                <a:latin typeface="Arial"/>
                <a:cs typeface="Arial"/>
              </a:rPr>
              <a:t>$ </a:t>
            </a:r>
            <a:r>
              <a:rPr sz="1800" b="1" spc="85" dirty="0">
                <a:solidFill>
                  <a:srgbClr val="F7F7F7"/>
                </a:solidFill>
                <a:latin typeface="Arial"/>
                <a:cs typeface="Arial"/>
              </a:rPr>
              <a:t>kubectl </a:t>
            </a:r>
            <a:r>
              <a:rPr sz="1800" b="1" spc="100" dirty="0">
                <a:solidFill>
                  <a:srgbClr val="F7F7F7"/>
                </a:solidFill>
                <a:latin typeface="Arial"/>
                <a:cs typeface="Arial"/>
              </a:rPr>
              <a:t>create </a:t>
            </a:r>
            <a:r>
              <a:rPr sz="1800" b="1" spc="110" dirty="0">
                <a:solidFill>
                  <a:srgbClr val="F7F7F7"/>
                </a:solidFill>
                <a:latin typeface="Arial"/>
                <a:cs typeface="Arial"/>
              </a:rPr>
              <a:t>clusterrolebinding </a:t>
            </a:r>
            <a:r>
              <a:rPr sz="1800" b="1" spc="80" dirty="0">
                <a:solidFill>
                  <a:srgbClr val="F7F7F7"/>
                </a:solidFill>
                <a:latin typeface="Arial"/>
                <a:cs typeface="Arial"/>
              </a:rPr>
              <a:t>cluster-admin-binding</a:t>
            </a:r>
            <a:r>
              <a:rPr sz="1800" b="1" spc="-7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b="1" spc="484" dirty="0">
                <a:solidFill>
                  <a:srgbClr val="F7F7F7"/>
                </a:solidFill>
                <a:latin typeface="Arial"/>
                <a:cs typeface="Arial"/>
              </a:rPr>
              <a:t>\</a:t>
            </a:r>
            <a:endParaRPr sz="1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15"/>
              </a:spcBef>
            </a:pPr>
            <a:r>
              <a:rPr sz="1800" b="1" spc="120" dirty="0">
                <a:solidFill>
                  <a:srgbClr val="F7F7F7"/>
                </a:solidFill>
                <a:latin typeface="Arial"/>
                <a:cs typeface="Arial"/>
              </a:rPr>
              <a:t>--clusterrole=cluster-admin</a:t>
            </a:r>
            <a:r>
              <a:rPr sz="1800" b="1" spc="484" dirty="0">
                <a:solidFill>
                  <a:srgbClr val="F7F7F7"/>
                </a:solidFill>
                <a:latin typeface="Arial"/>
                <a:cs typeface="Arial"/>
              </a:rPr>
              <a:t> \</a:t>
            </a:r>
            <a:endParaRPr sz="1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15"/>
              </a:spcBef>
            </a:pPr>
            <a:r>
              <a:rPr sz="1800" b="1" spc="80" dirty="0">
                <a:solidFill>
                  <a:srgbClr val="F7F7F7"/>
                </a:solidFill>
                <a:latin typeface="Arial"/>
                <a:cs typeface="Arial"/>
              </a:rPr>
              <a:t>--user=$(gcloud </a:t>
            </a:r>
            <a:r>
              <a:rPr sz="1800" b="1" spc="85" dirty="0">
                <a:solidFill>
                  <a:srgbClr val="F7F7F7"/>
                </a:solidFill>
                <a:latin typeface="Arial"/>
                <a:cs typeface="Arial"/>
              </a:rPr>
              <a:t>config </a:t>
            </a:r>
            <a:r>
              <a:rPr sz="1800" b="1" spc="105" dirty="0">
                <a:solidFill>
                  <a:srgbClr val="F7F7F7"/>
                </a:solidFill>
                <a:latin typeface="Arial"/>
                <a:cs typeface="Arial"/>
              </a:rPr>
              <a:t>get-value</a:t>
            </a:r>
            <a:r>
              <a:rPr sz="1800" b="1" spc="114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b="1" spc="75" dirty="0">
                <a:solidFill>
                  <a:srgbClr val="F7F7F7"/>
                </a:solidFill>
                <a:latin typeface="Arial"/>
                <a:cs typeface="Arial"/>
              </a:rPr>
              <a:t>core/account)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55" dirty="0">
                <a:solidFill>
                  <a:srgbClr val="89BCFF"/>
                </a:solidFill>
                <a:latin typeface="Arial"/>
                <a:cs typeface="Arial"/>
              </a:rPr>
              <a:t>clusterrolebinding </a:t>
            </a:r>
            <a:r>
              <a:rPr sz="1400" spc="135" dirty="0">
                <a:solidFill>
                  <a:srgbClr val="89BCFF"/>
                </a:solidFill>
                <a:latin typeface="Arial"/>
                <a:cs typeface="Arial"/>
              </a:rPr>
              <a:t>"cluster-admin-binding"</a:t>
            </a:r>
            <a:r>
              <a:rPr sz="1400" spc="50" dirty="0">
                <a:solidFill>
                  <a:srgbClr val="89BCFF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89BCFF"/>
                </a:solidFill>
                <a:latin typeface="Arial"/>
                <a:cs typeface="Arial"/>
              </a:rPr>
              <a:t>created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7974" y="4746040"/>
              <a:ext cx="878698" cy="157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624" y="2053167"/>
            <a:ext cx="3132455" cy="9448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Building</a:t>
            </a:r>
            <a:r>
              <a:rPr sz="3600" spc="-9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Blocks</a:t>
            </a:r>
            <a:endParaRPr sz="36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Envoy, Mixer, Pilot,</a:t>
            </a:r>
            <a:r>
              <a:rPr spc="-3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Citadel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6347" y="0"/>
            <a:ext cx="7778115" cy="5143500"/>
            <a:chOff x="1366347" y="0"/>
            <a:chExt cx="7778115" cy="5143500"/>
          </a:xfrm>
        </p:grpSpPr>
        <p:sp>
          <p:nvSpPr>
            <p:cNvPr id="3" name="object 3"/>
            <p:cNvSpPr/>
            <p:nvPr/>
          </p:nvSpPr>
          <p:spPr>
            <a:xfrm>
              <a:off x="1366347" y="3525718"/>
              <a:ext cx="6411287" cy="10217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5397" y="3538417"/>
              <a:ext cx="6373495" cy="984250"/>
            </a:xfrm>
            <a:custGeom>
              <a:avLst/>
              <a:gdLst/>
              <a:ahLst/>
              <a:cxnLst/>
              <a:rect l="l" t="t" r="r" b="b"/>
              <a:pathLst>
                <a:path w="6373495" h="984250">
                  <a:moveTo>
                    <a:pt x="6365812" y="983698"/>
                  </a:moveTo>
                  <a:lnTo>
                    <a:pt x="7372" y="983698"/>
                  </a:lnTo>
                  <a:lnTo>
                    <a:pt x="0" y="976323"/>
                  </a:lnTo>
                  <a:lnTo>
                    <a:pt x="0" y="7374"/>
                  </a:lnTo>
                  <a:lnTo>
                    <a:pt x="7372" y="0"/>
                  </a:lnTo>
                  <a:lnTo>
                    <a:pt x="6361087" y="0"/>
                  </a:lnTo>
                  <a:lnTo>
                    <a:pt x="6365287" y="1724"/>
                  </a:lnTo>
                  <a:lnTo>
                    <a:pt x="6368362" y="4824"/>
                  </a:lnTo>
                  <a:lnTo>
                    <a:pt x="6371462" y="7899"/>
                  </a:lnTo>
                  <a:lnTo>
                    <a:pt x="6373187" y="12099"/>
                  </a:lnTo>
                  <a:lnTo>
                    <a:pt x="6373187" y="9763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54367" y="3852592"/>
              <a:ext cx="1435197" cy="435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3417" y="3865292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22" y="397499"/>
                  </a:moveTo>
                  <a:lnTo>
                    <a:pt x="2974" y="397499"/>
                  </a:lnTo>
                  <a:lnTo>
                    <a:pt x="0" y="394524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222" y="0"/>
                  </a:lnTo>
                  <a:lnTo>
                    <a:pt x="1393897" y="699"/>
                  </a:lnTo>
                  <a:lnTo>
                    <a:pt x="1396397" y="3199"/>
                  </a:lnTo>
                  <a:lnTo>
                    <a:pt x="1397097" y="4899"/>
                  </a:lnTo>
                  <a:lnTo>
                    <a:pt x="1397097" y="394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8" name="object 8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7824" y="416010"/>
            <a:ext cx="34975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Istio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Architecture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61349" y="3954754"/>
            <a:ext cx="403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Mixer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47767" y="3852592"/>
            <a:ext cx="2833370" cy="435609"/>
            <a:chOff x="3947767" y="3852592"/>
            <a:chExt cx="2833370" cy="435609"/>
          </a:xfrm>
        </p:grpSpPr>
        <p:sp>
          <p:nvSpPr>
            <p:cNvPr id="16" name="object 16"/>
            <p:cNvSpPr/>
            <p:nvPr/>
          </p:nvSpPr>
          <p:spPr>
            <a:xfrm>
              <a:off x="3947767" y="3924642"/>
              <a:ext cx="279899" cy="279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6417" y="3939971"/>
              <a:ext cx="149474" cy="2230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45539" y="3852592"/>
              <a:ext cx="1435197" cy="435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64589" y="3865292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4" h="397510">
                  <a:moveTo>
                    <a:pt x="1394122" y="397499"/>
                  </a:moveTo>
                  <a:lnTo>
                    <a:pt x="2999" y="397499"/>
                  </a:lnTo>
                  <a:lnTo>
                    <a:pt x="0" y="394524"/>
                  </a:lnTo>
                  <a:lnTo>
                    <a:pt x="0" y="2974"/>
                  </a:lnTo>
                  <a:lnTo>
                    <a:pt x="2999" y="0"/>
                  </a:lnTo>
                  <a:lnTo>
                    <a:pt x="1392222" y="0"/>
                  </a:lnTo>
                  <a:lnTo>
                    <a:pt x="1393922" y="699"/>
                  </a:lnTo>
                  <a:lnTo>
                    <a:pt x="1395172" y="1949"/>
                  </a:lnTo>
                  <a:lnTo>
                    <a:pt x="1396397" y="3199"/>
                  </a:lnTo>
                  <a:lnTo>
                    <a:pt x="1397097" y="4899"/>
                  </a:lnTo>
                  <a:lnTo>
                    <a:pt x="1397097" y="394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52523" y="3954754"/>
            <a:ext cx="497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Citadel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80921" y="1440047"/>
            <a:ext cx="4138295" cy="2764790"/>
            <a:chOff x="1580921" y="1440047"/>
            <a:chExt cx="4138295" cy="2764790"/>
          </a:xfrm>
        </p:grpSpPr>
        <p:sp>
          <p:nvSpPr>
            <p:cNvPr id="22" name="object 22"/>
            <p:cNvSpPr/>
            <p:nvPr/>
          </p:nvSpPr>
          <p:spPr>
            <a:xfrm>
              <a:off x="5438939" y="3924642"/>
              <a:ext cx="279899" cy="279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07613" y="3939971"/>
              <a:ext cx="149474" cy="2230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0921" y="1440047"/>
              <a:ext cx="1758296" cy="13883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99971" y="1452747"/>
              <a:ext cx="1720214" cy="1350645"/>
            </a:xfrm>
            <a:custGeom>
              <a:avLst/>
              <a:gdLst/>
              <a:ahLst/>
              <a:cxnLst/>
              <a:rect l="l" t="t" r="r" b="b"/>
              <a:pathLst>
                <a:path w="1720214" h="1350645">
                  <a:moveTo>
                    <a:pt x="1697596" y="1350297"/>
                  </a:moveTo>
                  <a:lnTo>
                    <a:pt x="22604" y="1350297"/>
                  </a:lnTo>
                  <a:lnTo>
                    <a:pt x="13805" y="1348520"/>
                  </a:lnTo>
                  <a:lnTo>
                    <a:pt x="6620" y="1343675"/>
                  </a:lnTo>
                  <a:lnTo>
                    <a:pt x="1776" y="1336491"/>
                  </a:lnTo>
                  <a:lnTo>
                    <a:pt x="0" y="1327697"/>
                  </a:lnTo>
                  <a:lnTo>
                    <a:pt x="0" y="22604"/>
                  </a:lnTo>
                  <a:lnTo>
                    <a:pt x="1776" y="13805"/>
                  </a:lnTo>
                  <a:lnTo>
                    <a:pt x="6620" y="6620"/>
                  </a:lnTo>
                  <a:lnTo>
                    <a:pt x="13805" y="1776"/>
                  </a:lnTo>
                  <a:lnTo>
                    <a:pt x="22604" y="0"/>
                  </a:lnTo>
                  <a:lnTo>
                    <a:pt x="1703596" y="0"/>
                  </a:lnTo>
                  <a:lnTo>
                    <a:pt x="1709346" y="2382"/>
                  </a:lnTo>
                  <a:lnTo>
                    <a:pt x="1713571" y="6619"/>
                  </a:lnTo>
                  <a:lnTo>
                    <a:pt x="1717821" y="10859"/>
                  </a:lnTo>
                  <a:lnTo>
                    <a:pt x="1720196" y="16609"/>
                  </a:lnTo>
                  <a:lnTo>
                    <a:pt x="1720196" y="1327697"/>
                  </a:lnTo>
                  <a:lnTo>
                    <a:pt x="1718419" y="1336491"/>
                  </a:lnTo>
                  <a:lnTo>
                    <a:pt x="1713574" y="1343675"/>
                  </a:lnTo>
                  <a:lnTo>
                    <a:pt x="1706390" y="1348520"/>
                  </a:lnTo>
                  <a:lnTo>
                    <a:pt x="1697596" y="13502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6783" y="1591921"/>
              <a:ext cx="1435157" cy="435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65833" y="1604621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4">
                  <a:moveTo>
                    <a:pt x="1394084" y="397646"/>
                  </a:moveTo>
                  <a:lnTo>
                    <a:pt x="2979" y="397646"/>
                  </a:lnTo>
                  <a:lnTo>
                    <a:pt x="0" y="394666"/>
                  </a:lnTo>
                  <a:lnTo>
                    <a:pt x="0" y="2979"/>
                  </a:lnTo>
                  <a:lnTo>
                    <a:pt x="2979" y="0"/>
                  </a:lnTo>
                  <a:lnTo>
                    <a:pt x="1392159" y="0"/>
                  </a:lnTo>
                  <a:lnTo>
                    <a:pt x="1393859" y="702"/>
                  </a:lnTo>
                  <a:lnTo>
                    <a:pt x="1396359" y="3197"/>
                  </a:lnTo>
                  <a:lnTo>
                    <a:pt x="1397059" y="4889"/>
                  </a:lnTo>
                  <a:lnTo>
                    <a:pt x="1397059" y="39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53756" y="1694159"/>
            <a:ext cx="601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frontend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34258" y="1440047"/>
            <a:ext cx="5195570" cy="1388745"/>
            <a:chOff x="1834258" y="1440047"/>
            <a:chExt cx="5195570" cy="1388745"/>
          </a:xfrm>
        </p:grpSpPr>
        <p:sp>
          <p:nvSpPr>
            <p:cNvPr id="30" name="object 30"/>
            <p:cNvSpPr/>
            <p:nvPr/>
          </p:nvSpPr>
          <p:spPr>
            <a:xfrm>
              <a:off x="1834258" y="1660066"/>
              <a:ext cx="286694" cy="2866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71389" y="1440047"/>
              <a:ext cx="1758296" cy="13883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90439" y="1452747"/>
              <a:ext cx="1720214" cy="1350645"/>
            </a:xfrm>
            <a:custGeom>
              <a:avLst/>
              <a:gdLst/>
              <a:ahLst/>
              <a:cxnLst/>
              <a:rect l="l" t="t" r="r" b="b"/>
              <a:pathLst>
                <a:path w="1720215" h="1350645">
                  <a:moveTo>
                    <a:pt x="1697596" y="1350297"/>
                  </a:moveTo>
                  <a:lnTo>
                    <a:pt x="22599" y="1350297"/>
                  </a:lnTo>
                  <a:lnTo>
                    <a:pt x="13805" y="1348520"/>
                  </a:lnTo>
                  <a:lnTo>
                    <a:pt x="6621" y="1343675"/>
                  </a:lnTo>
                  <a:lnTo>
                    <a:pt x="1776" y="1336491"/>
                  </a:lnTo>
                  <a:lnTo>
                    <a:pt x="0" y="1327697"/>
                  </a:lnTo>
                  <a:lnTo>
                    <a:pt x="0" y="22604"/>
                  </a:lnTo>
                  <a:lnTo>
                    <a:pt x="1776" y="13805"/>
                  </a:lnTo>
                  <a:lnTo>
                    <a:pt x="6621" y="6620"/>
                  </a:lnTo>
                  <a:lnTo>
                    <a:pt x="13805" y="1776"/>
                  </a:lnTo>
                  <a:lnTo>
                    <a:pt x="22599" y="0"/>
                  </a:lnTo>
                  <a:lnTo>
                    <a:pt x="1703596" y="0"/>
                  </a:lnTo>
                  <a:lnTo>
                    <a:pt x="1709346" y="2382"/>
                  </a:lnTo>
                  <a:lnTo>
                    <a:pt x="1713571" y="6619"/>
                  </a:lnTo>
                  <a:lnTo>
                    <a:pt x="1717821" y="10859"/>
                  </a:lnTo>
                  <a:lnTo>
                    <a:pt x="1720196" y="16609"/>
                  </a:lnTo>
                  <a:lnTo>
                    <a:pt x="1720196" y="1327697"/>
                  </a:lnTo>
                  <a:lnTo>
                    <a:pt x="1718419" y="1336491"/>
                  </a:lnTo>
                  <a:lnTo>
                    <a:pt x="1713574" y="1343675"/>
                  </a:lnTo>
                  <a:lnTo>
                    <a:pt x="1706390" y="1348520"/>
                  </a:lnTo>
                  <a:lnTo>
                    <a:pt x="1697596" y="13502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5088" y="1591309"/>
              <a:ext cx="1435157" cy="435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54138" y="1604009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4">
                  <a:moveTo>
                    <a:pt x="1394097" y="397646"/>
                  </a:moveTo>
                  <a:lnTo>
                    <a:pt x="2999" y="397646"/>
                  </a:lnTo>
                  <a:lnTo>
                    <a:pt x="0" y="394666"/>
                  </a:lnTo>
                  <a:lnTo>
                    <a:pt x="0" y="2979"/>
                  </a:lnTo>
                  <a:lnTo>
                    <a:pt x="2999" y="0"/>
                  </a:lnTo>
                  <a:lnTo>
                    <a:pt x="1392172" y="0"/>
                  </a:lnTo>
                  <a:lnTo>
                    <a:pt x="1393872" y="702"/>
                  </a:lnTo>
                  <a:lnTo>
                    <a:pt x="1396372" y="3197"/>
                  </a:lnTo>
                  <a:lnTo>
                    <a:pt x="1397072" y="4892"/>
                  </a:lnTo>
                  <a:lnTo>
                    <a:pt x="1397072" y="394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42077" y="1693550"/>
            <a:ext cx="692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payments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746759" y="1659454"/>
            <a:ext cx="4062729" cy="1024255"/>
            <a:chOff x="1746759" y="1659454"/>
            <a:chExt cx="4062729" cy="1024255"/>
          </a:xfrm>
        </p:grpSpPr>
        <p:sp>
          <p:nvSpPr>
            <p:cNvPr id="37" name="object 37"/>
            <p:cNvSpPr/>
            <p:nvPr/>
          </p:nvSpPr>
          <p:spPr>
            <a:xfrm>
              <a:off x="5522589" y="1659454"/>
              <a:ext cx="286674" cy="2866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62893" y="2459357"/>
              <a:ext cx="2203450" cy="635"/>
            </a:xfrm>
            <a:custGeom>
              <a:avLst/>
              <a:gdLst/>
              <a:ahLst/>
              <a:cxnLst/>
              <a:rect l="l" t="t" r="r" b="b"/>
              <a:pathLst>
                <a:path w="2203450" h="635">
                  <a:moveTo>
                    <a:pt x="0" y="0"/>
                  </a:moveTo>
                  <a:lnTo>
                    <a:pt x="1144622" y="0"/>
                  </a:lnTo>
                  <a:lnTo>
                    <a:pt x="1144622" y="599"/>
                  </a:lnTo>
                  <a:lnTo>
                    <a:pt x="2203270" y="599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66164" y="2438892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0" y="0"/>
                  </a:lnTo>
                  <a:lnTo>
                    <a:pt x="57899" y="21064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66164" y="2438892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57899" y="21064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46759" y="2247895"/>
              <a:ext cx="1435197" cy="435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5809" y="2260607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09" y="397511"/>
                  </a:moveTo>
                  <a:lnTo>
                    <a:pt x="2979" y="397511"/>
                  </a:lnTo>
                  <a:lnTo>
                    <a:pt x="0" y="394511"/>
                  </a:lnTo>
                  <a:lnTo>
                    <a:pt x="0" y="2979"/>
                  </a:lnTo>
                  <a:lnTo>
                    <a:pt x="2979" y="0"/>
                  </a:lnTo>
                  <a:lnTo>
                    <a:pt x="1392209" y="0"/>
                  </a:lnTo>
                  <a:lnTo>
                    <a:pt x="1393909" y="699"/>
                  </a:lnTo>
                  <a:lnTo>
                    <a:pt x="1395159" y="1949"/>
                  </a:lnTo>
                  <a:lnTo>
                    <a:pt x="1396384" y="3197"/>
                  </a:lnTo>
                  <a:lnTo>
                    <a:pt x="1397084" y="4889"/>
                  </a:lnTo>
                  <a:lnTo>
                    <a:pt x="1397084" y="394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153737" y="2350071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834933" y="2247895"/>
            <a:ext cx="5033645" cy="435609"/>
            <a:chOff x="1834933" y="2247895"/>
            <a:chExt cx="5033645" cy="435609"/>
          </a:xfrm>
        </p:grpSpPr>
        <p:sp>
          <p:nvSpPr>
            <p:cNvPr id="45" name="object 45"/>
            <p:cNvSpPr/>
            <p:nvPr/>
          </p:nvSpPr>
          <p:spPr>
            <a:xfrm>
              <a:off x="1834933" y="2330245"/>
              <a:ext cx="258399" cy="2583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2914" y="2247895"/>
              <a:ext cx="1435197" cy="435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51963" y="2260607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4" h="397510">
                  <a:moveTo>
                    <a:pt x="1394122" y="397511"/>
                  </a:moveTo>
                  <a:lnTo>
                    <a:pt x="2999" y="397511"/>
                  </a:lnTo>
                  <a:lnTo>
                    <a:pt x="0" y="394511"/>
                  </a:lnTo>
                  <a:lnTo>
                    <a:pt x="0" y="2979"/>
                  </a:lnTo>
                  <a:lnTo>
                    <a:pt x="2999" y="0"/>
                  </a:lnTo>
                  <a:lnTo>
                    <a:pt x="1392222" y="0"/>
                  </a:lnTo>
                  <a:lnTo>
                    <a:pt x="1393922" y="699"/>
                  </a:lnTo>
                  <a:lnTo>
                    <a:pt x="1395172" y="1949"/>
                  </a:lnTo>
                  <a:lnTo>
                    <a:pt x="1396397" y="3197"/>
                  </a:lnTo>
                  <a:lnTo>
                    <a:pt x="1397097" y="4889"/>
                  </a:lnTo>
                  <a:lnTo>
                    <a:pt x="1397097" y="394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839905" y="2350071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63232" y="2330245"/>
            <a:ext cx="3416300" cy="1958339"/>
            <a:chOff x="2363232" y="2330245"/>
            <a:chExt cx="3416300" cy="1958339"/>
          </a:xfrm>
        </p:grpSpPr>
        <p:sp>
          <p:nvSpPr>
            <p:cNvPr id="50" name="object 50"/>
            <p:cNvSpPr/>
            <p:nvPr/>
          </p:nvSpPr>
          <p:spPr>
            <a:xfrm>
              <a:off x="5521113" y="2330245"/>
              <a:ext cx="258374" cy="2583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63232" y="3852592"/>
              <a:ext cx="1435197" cy="435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82282" y="3865292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09" y="397499"/>
                  </a:moveTo>
                  <a:lnTo>
                    <a:pt x="2979" y="397499"/>
                  </a:lnTo>
                  <a:lnTo>
                    <a:pt x="0" y="394524"/>
                  </a:lnTo>
                  <a:lnTo>
                    <a:pt x="0" y="2974"/>
                  </a:lnTo>
                  <a:lnTo>
                    <a:pt x="2979" y="0"/>
                  </a:lnTo>
                  <a:lnTo>
                    <a:pt x="1392209" y="0"/>
                  </a:lnTo>
                  <a:lnTo>
                    <a:pt x="1393909" y="699"/>
                  </a:lnTo>
                  <a:lnTo>
                    <a:pt x="1395159" y="1949"/>
                  </a:lnTo>
                  <a:lnTo>
                    <a:pt x="1396384" y="3199"/>
                  </a:lnTo>
                  <a:lnTo>
                    <a:pt x="1397084" y="4899"/>
                  </a:lnTo>
                  <a:lnTo>
                    <a:pt x="1397084" y="394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770213" y="3954754"/>
            <a:ext cx="332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Pilot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18686" y="2020030"/>
            <a:ext cx="6020435" cy="2185035"/>
            <a:chOff x="318686" y="2020030"/>
            <a:chExt cx="6020435" cy="2185035"/>
          </a:xfrm>
        </p:grpSpPr>
        <p:sp>
          <p:nvSpPr>
            <p:cNvPr id="55" name="object 55"/>
            <p:cNvSpPr/>
            <p:nvPr/>
          </p:nvSpPr>
          <p:spPr>
            <a:xfrm>
              <a:off x="2456630" y="3924642"/>
              <a:ext cx="279889" cy="279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25294" y="3939971"/>
              <a:ext cx="149474" cy="2230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64357" y="2049420"/>
              <a:ext cx="0" cy="164465"/>
            </a:xfrm>
            <a:custGeom>
              <a:avLst/>
              <a:gdLst/>
              <a:ahLst/>
              <a:cxnLst/>
              <a:rect l="l" t="t" r="r" b="b"/>
              <a:pathLst>
                <a:path h="164464">
                  <a:moveTo>
                    <a:pt x="0" y="1640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53335" y="2202473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11022" y="30284"/>
                  </a:moveTo>
                  <a:lnTo>
                    <a:pt x="0" y="0"/>
                  </a:lnTo>
                  <a:lnTo>
                    <a:pt x="11022" y="11022"/>
                  </a:lnTo>
                  <a:lnTo>
                    <a:pt x="22044" y="0"/>
                  </a:lnTo>
                  <a:lnTo>
                    <a:pt x="11022" y="3028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53335" y="2202473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11022" y="11022"/>
                  </a:moveTo>
                  <a:lnTo>
                    <a:pt x="0" y="0"/>
                  </a:lnTo>
                  <a:lnTo>
                    <a:pt x="11022" y="30284"/>
                  </a:lnTo>
                  <a:lnTo>
                    <a:pt x="22044" y="0"/>
                  </a:lnTo>
                  <a:lnTo>
                    <a:pt x="11022" y="11022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53335" y="2030158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22044" y="30284"/>
                  </a:moveTo>
                  <a:lnTo>
                    <a:pt x="11022" y="19262"/>
                  </a:lnTo>
                  <a:lnTo>
                    <a:pt x="0" y="30284"/>
                  </a:lnTo>
                  <a:lnTo>
                    <a:pt x="11022" y="0"/>
                  </a:lnTo>
                  <a:lnTo>
                    <a:pt x="22044" y="3028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53335" y="2030158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11022" y="19262"/>
                  </a:moveTo>
                  <a:lnTo>
                    <a:pt x="22044" y="30284"/>
                  </a:lnTo>
                  <a:lnTo>
                    <a:pt x="11022" y="0"/>
                  </a:lnTo>
                  <a:lnTo>
                    <a:pt x="0" y="30284"/>
                  </a:lnTo>
                  <a:lnTo>
                    <a:pt x="11022" y="19262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50912" y="2048818"/>
              <a:ext cx="1905" cy="165100"/>
            </a:xfrm>
            <a:custGeom>
              <a:avLst/>
              <a:gdLst/>
              <a:ahLst/>
              <a:cxnLst/>
              <a:rect l="l" t="t" r="r" b="b"/>
              <a:pathLst>
                <a:path w="1904" h="165100">
                  <a:moveTo>
                    <a:pt x="662" y="-9524"/>
                  </a:moveTo>
                  <a:lnTo>
                    <a:pt x="662" y="174204"/>
                  </a:lnTo>
                </a:path>
              </a:pathLst>
            </a:custGeom>
            <a:ln w="2037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39962" y="2202385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10799" y="30374"/>
                  </a:moveTo>
                  <a:lnTo>
                    <a:pt x="0" y="0"/>
                  </a:lnTo>
                  <a:lnTo>
                    <a:pt x="10949" y="11112"/>
                  </a:lnTo>
                  <a:lnTo>
                    <a:pt x="22049" y="179"/>
                  </a:lnTo>
                  <a:lnTo>
                    <a:pt x="10799" y="3037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39962" y="2202385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10949" y="11112"/>
                  </a:moveTo>
                  <a:lnTo>
                    <a:pt x="0" y="0"/>
                  </a:lnTo>
                  <a:lnTo>
                    <a:pt x="10799" y="30374"/>
                  </a:lnTo>
                  <a:lnTo>
                    <a:pt x="22049" y="179"/>
                  </a:lnTo>
                  <a:lnTo>
                    <a:pt x="10949" y="11112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41137" y="2029555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22049" y="30374"/>
                  </a:moveTo>
                  <a:lnTo>
                    <a:pt x="11099" y="19262"/>
                  </a:lnTo>
                  <a:lnTo>
                    <a:pt x="0" y="30194"/>
                  </a:lnTo>
                  <a:lnTo>
                    <a:pt x="11249" y="0"/>
                  </a:lnTo>
                  <a:lnTo>
                    <a:pt x="22049" y="3037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41137" y="2029555"/>
              <a:ext cx="22225" cy="30480"/>
            </a:xfrm>
            <a:custGeom>
              <a:avLst/>
              <a:gdLst/>
              <a:ahLst/>
              <a:cxnLst/>
              <a:rect l="l" t="t" r="r" b="b"/>
              <a:pathLst>
                <a:path w="22225" h="30480">
                  <a:moveTo>
                    <a:pt x="11099" y="19262"/>
                  </a:moveTo>
                  <a:lnTo>
                    <a:pt x="22049" y="30374"/>
                  </a:lnTo>
                  <a:lnTo>
                    <a:pt x="11249" y="0"/>
                  </a:lnTo>
                  <a:lnTo>
                    <a:pt x="0" y="30194"/>
                  </a:lnTo>
                  <a:lnTo>
                    <a:pt x="11099" y="19262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64357" y="2658119"/>
              <a:ext cx="2092960" cy="1123315"/>
            </a:xfrm>
            <a:custGeom>
              <a:avLst/>
              <a:gdLst/>
              <a:ahLst/>
              <a:cxnLst/>
              <a:rect l="l" t="t" r="r" b="b"/>
              <a:pathLst>
                <a:path w="2092960" h="1123314">
                  <a:moveTo>
                    <a:pt x="0" y="0"/>
                  </a:moveTo>
                  <a:lnTo>
                    <a:pt x="7872" y="62411"/>
                  </a:lnTo>
                  <a:lnTo>
                    <a:pt x="30720" y="120534"/>
                  </a:lnTo>
                  <a:lnTo>
                    <a:pt x="67394" y="174698"/>
                  </a:lnTo>
                  <a:lnTo>
                    <a:pt x="116739" y="225233"/>
                  </a:lnTo>
                  <a:lnTo>
                    <a:pt x="177606" y="272469"/>
                  </a:lnTo>
                  <a:lnTo>
                    <a:pt x="211999" y="294954"/>
                  </a:lnTo>
                  <a:lnTo>
                    <a:pt x="248841" y="316737"/>
                  </a:lnTo>
                  <a:lnTo>
                    <a:pt x="287987" y="337860"/>
                  </a:lnTo>
                  <a:lnTo>
                    <a:pt x="329293" y="358364"/>
                  </a:lnTo>
                  <a:lnTo>
                    <a:pt x="372615" y="378292"/>
                  </a:lnTo>
                  <a:lnTo>
                    <a:pt x="417809" y="397683"/>
                  </a:lnTo>
                  <a:lnTo>
                    <a:pt x="464732" y="416579"/>
                  </a:lnTo>
                  <a:lnTo>
                    <a:pt x="513239" y="435022"/>
                  </a:lnTo>
                  <a:lnTo>
                    <a:pt x="563186" y="453052"/>
                  </a:lnTo>
                  <a:lnTo>
                    <a:pt x="614429" y="470712"/>
                  </a:lnTo>
                  <a:lnTo>
                    <a:pt x="666824" y="488041"/>
                  </a:lnTo>
                  <a:lnTo>
                    <a:pt x="720228" y="505082"/>
                  </a:lnTo>
                  <a:lnTo>
                    <a:pt x="774496" y="521875"/>
                  </a:lnTo>
                  <a:lnTo>
                    <a:pt x="829484" y="538462"/>
                  </a:lnTo>
                  <a:lnTo>
                    <a:pt x="885049" y="554884"/>
                  </a:lnTo>
                  <a:lnTo>
                    <a:pt x="941046" y="571183"/>
                  </a:lnTo>
                  <a:lnTo>
                    <a:pt x="997331" y="587399"/>
                  </a:lnTo>
                  <a:lnTo>
                    <a:pt x="1053760" y="603573"/>
                  </a:lnTo>
                  <a:lnTo>
                    <a:pt x="1106426" y="618669"/>
                  </a:lnTo>
                  <a:lnTo>
                    <a:pt x="1158975" y="633798"/>
                  </a:lnTo>
                  <a:lnTo>
                    <a:pt x="1211290" y="648994"/>
                  </a:lnTo>
                  <a:lnTo>
                    <a:pt x="1263255" y="664291"/>
                  </a:lnTo>
                  <a:lnTo>
                    <a:pt x="1314752" y="679722"/>
                  </a:lnTo>
                  <a:lnTo>
                    <a:pt x="1365664" y="695321"/>
                  </a:lnTo>
                  <a:lnTo>
                    <a:pt x="1415873" y="711121"/>
                  </a:lnTo>
                  <a:lnTo>
                    <a:pt x="1465263" y="727156"/>
                  </a:lnTo>
                  <a:lnTo>
                    <a:pt x="1513717" y="743460"/>
                  </a:lnTo>
                  <a:lnTo>
                    <a:pt x="1561116" y="760066"/>
                  </a:lnTo>
                  <a:lnTo>
                    <a:pt x="1607345" y="777007"/>
                  </a:lnTo>
                  <a:lnTo>
                    <a:pt x="1652286" y="794317"/>
                  </a:lnTo>
                  <a:lnTo>
                    <a:pt x="1695821" y="812030"/>
                  </a:lnTo>
                  <a:lnTo>
                    <a:pt x="1737835" y="830179"/>
                  </a:lnTo>
                  <a:lnTo>
                    <a:pt x="1778208" y="848798"/>
                  </a:lnTo>
                  <a:lnTo>
                    <a:pt x="1826187" y="872777"/>
                  </a:lnTo>
                  <a:lnTo>
                    <a:pt x="1871194" y="897610"/>
                  </a:lnTo>
                  <a:lnTo>
                    <a:pt x="1913002" y="923360"/>
                  </a:lnTo>
                  <a:lnTo>
                    <a:pt x="1951380" y="950094"/>
                  </a:lnTo>
                  <a:lnTo>
                    <a:pt x="1986100" y="977876"/>
                  </a:lnTo>
                  <a:lnTo>
                    <a:pt x="2016933" y="1006772"/>
                  </a:lnTo>
                  <a:lnTo>
                    <a:pt x="2055398" y="1052341"/>
                  </a:lnTo>
                  <a:lnTo>
                    <a:pt x="2083833" y="1100797"/>
                  </a:lnTo>
                  <a:lnTo>
                    <a:pt x="2091733" y="1119747"/>
                  </a:lnTo>
                  <a:lnTo>
                    <a:pt x="2092833" y="1122722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36441" y="3777242"/>
              <a:ext cx="41910" cy="60960"/>
            </a:xfrm>
            <a:custGeom>
              <a:avLst/>
              <a:gdLst/>
              <a:ahLst/>
              <a:cxnLst/>
              <a:rect l="l" t="t" r="r" b="b"/>
              <a:pathLst>
                <a:path w="41910" h="60960">
                  <a:moveTo>
                    <a:pt x="30649" y="60624"/>
                  </a:moveTo>
                  <a:lnTo>
                    <a:pt x="0" y="7199"/>
                  </a:lnTo>
                  <a:lnTo>
                    <a:pt x="41499" y="0"/>
                  </a:lnTo>
                  <a:lnTo>
                    <a:pt x="30649" y="606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36441" y="3777242"/>
              <a:ext cx="41910" cy="60960"/>
            </a:xfrm>
            <a:custGeom>
              <a:avLst/>
              <a:gdLst/>
              <a:ahLst/>
              <a:cxnLst/>
              <a:rect l="l" t="t" r="r" b="b"/>
              <a:pathLst>
                <a:path w="41910" h="60960">
                  <a:moveTo>
                    <a:pt x="0" y="7199"/>
                  </a:moveTo>
                  <a:lnTo>
                    <a:pt x="30649" y="60624"/>
                  </a:lnTo>
                  <a:lnTo>
                    <a:pt x="41499" y="0"/>
                  </a:lnTo>
                  <a:lnTo>
                    <a:pt x="0" y="7199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83065" y="2658119"/>
              <a:ext cx="1567815" cy="1122680"/>
            </a:xfrm>
            <a:custGeom>
              <a:avLst/>
              <a:gdLst/>
              <a:ahLst/>
              <a:cxnLst/>
              <a:rect l="l" t="t" r="r" b="b"/>
              <a:pathLst>
                <a:path w="1567814" h="1122679">
                  <a:moveTo>
                    <a:pt x="1567446" y="0"/>
                  </a:moveTo>
                  <a:lnTo>
                    <a:pt x="1565241" y="38518"/>
                  </a:lnTo>
                  <a:lnTo>
                    <a:pt x="1548179" y="110719"/>
                  </a:lnTo>
                  <a:lnTo>
                    <a:pt x="1515549" y="176968"/>
                  </a:lnTo>
                  <a:lnTo>
                    <a:pt x="1468906" y="237860"/>
                  </a:lnTo>
                  <a:lnTo>
                    <a:pt x="1440816" y="266484"/>
                  </a:lnTo>
                  <a:lnTo>
                    <a:pt x="1409807" y="293991"/>
                  </a:lnTo>
                  <a:lnTo>
                    <a:pt x="1376074" y="320456"/>
                  </a:lnTo>
                  <a:lnTo>
                    <a:pt x="1339810" y="345955"/>
                  </a:lnTo>
                  <a:lnTo>
                    <a:pt x="1301211" y="370560"/>
                  </a:lnTo>
                  <a:lnTo>
                    <a:pt x="1260472" y="394347"/>
                  </a:lnTo>
                  <a:lnTo>
                    <a:pt x="1217786" y="417390"/>
                  </a:lnTo>
                  <a:lnTo>
                    <a:pt x="1173349" y="439764"/>
                  </a:lnTo>
                  <a:lnTo>
                    <a:pt x="1127354" y="461542"/>
                  </a:lnTo>
                  <a:lnTo>
                    <a:pt x="1079998" y="482799"/>
                  </a:lnTo>
                  <a:lnTo>
                    <a:pt x="1031473" y="503610"/>
                  </a:lnTo>
                  <a:lnTo>
                    <a:pt x="981976" y="524049"/>
                  </a:lnTo>
                  <a:lnTo>
                    <a:pt x="931700" y="544191"/>
                  </a:lnTo>
                  <a:lnTo>
                    <a:pt x="880840" y="564109"/>
                  </a:lnTo>
                  <a:lnTo>
                    <a:pt x="829591" y="583878"/>
                  </a:lnTo>
                  <a:lnTo>
                    <a:pt x="778148" y="603573"/>
                  </a:lnTo>
                  <a:lnTo>
                    <a:pt x="728845" y="622447"/>
                  </a:lnTo>
                  <a:lnTo>
                    <a:pt x="679714" y="641386"/>
                  </a:lnTo>
                  <a:lnTo>
                    <a:pt x="630926" y="660456"/>
                  </a:lnTo>
                  <a:lnTo>
                    <a:pt x="582651" y="679722"/>
                  </a:lnTo>
                  <a:lnTo>
                    <a:pt x="535062" y="699251"/>
                  </a:lnTo>
                  <a:lnTo>
                    <a:pt x="488330" y="719107"/>
                  </a:lnTo>
                  <a:lnTo>
                    <a:pt x="442626" y="739357"/>
                  </a:lnTo>
                  <a:lnTo>
                    <a:pt x="398121" y="760066"/>
                  </a:lnTo>
                  <a:lnTo>
                    <a:pt x="354987" y="781298"/>
                  </a:lnTo>
                  <a:lnTo>
                    <a:pt x="313395" y="803121"/>
                  </a:lnTo>
                  <a:lnTo>
                    <a:pt x="273517" y="825599"/>
                  </a:lnTo>
                  <a:lnTo>
                    <a:pt x="235524" y="848798"/>
                  </a:lnTo>
                  <a:lnTo>
                    <a:pt x="192653" y="877674"/>
                  </a:lnTo>
                  <a:lnTo>
                    <a:pt x="153037" y="907796"/>
                  </a:lnTo>
                  <a:lnTo>
                    <a:pt x="116974" y="939278"/>
                  </a:lnTo>
                  <a:lnTo>
                    <a:pt x="84763" y="972233"/>
                  </a:lnTo>
                  <a:lnTo>
                    <a:pt x="56699" y="1006772"/>
                  </a:lnTo>
                  <a:lnTo>
                    <a:pt x="27881" y="1052341"/>
                  </a:lnTo>
                  <a:lnTo>
                    <a:pt x="6599" y="1100797"/>
                  </a:lnTo>
                  <a:lnTo>
                    <a:pt x="1874" y="1115497"/>
                  </a:lnTo>
                  <a:lnTo>
                    <a:pt x="1249" y="1117597"/>
                  </a:lnTo>
                  <a:lnTo>
                    <a:pt x="649" y="1119747"/>
                  </a:lnTo>
                  <a:lnTo>
                    <a:pt x="0" y="1122197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62191" y="3777567"/>
              <a:ext cx="41910" cy="60325"/>
            </a:xfrm>
            <a:custGeom>
              <a:avLst/>
              <a:gdLst/>
              <a:ahLst/>
              <a:cxnLst/>
              <a:rect l="l" t="t" r="r" b="b"/>
              <a:pathLst>
                <a:path w="41910" h="60325">
                  <a:moveTo>
                    <a:pt x="13349" y="60124"/>
                  </a:moveTo>
                  <a:lnTo>
                    <a:pt x="0" y="0"/>
                  </a:lnTo>
                  <a:lnTo>
                    <a:pt x="41774" y="5474"/>
                  </a:lnTo>
                  <a:lnTo>
                    <a:pt x="13349" y="601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562191" y="3777567"/>
              <a:ext cx="41910" cy="60325"/>
            </a:xfrm>
            <a:custGeom>
              <a:avLst/>
              <a:gdLst/>
              <a:ahLst/>
              <a:cxnLst/>
              <a:rect l="l" t="t" r="r" b="b"/>
              <a:pathLst>
                <a:path w="41910" h="60325">
                  <a:moveTo>
                    <a:pt x="0" y="0"/>
                  </a:moveTo>
                  <a:lnTo>
                    <a:pt x="13349" y="60124"/>
                  </a:lnTo>
                  <a:lnTo>
                    <a:pt x="41774" y="547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28211" y="2459357"/>
              <a:ext cx="1351915" cy="0"/>
            </a:xfrm>
            <a:custGeom>
              <a:avLst/>
              <a:gdLst/>
              <a:ahLst/>
              <a:cxnLst/>
              <a:rect l="l" t="t" r="r" b="b"/>
              <a:pathLst>
                <a:path w="1351914">
                  <a:moveTo>
                    <a:pt x="0" y="0"/>
                  </a:moveTo>
                  <a:lnTo>
                    <a:pt x="1351872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80084" y="2438292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0" y="42129"/>
                  </a:moveTo>
                  <a:lnTo>
                    <a:pt x="0" y="0"/>
                  </a:lnTo>
                  <a:lnTo>
                    <a:pt x="57874" y="21064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680084" y="2438292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19" h="42544">
                  <a:moveTo>
                    <a:pt x="0" y="42129"/>
                  </a:moveTo>
                  <a:lnTo>
                    <a:pt x="57874" y="21064"/>
                  </a:lnTo>
                  <a:lnTo>
                    <a:pt x="0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22669" y="3302118"/>
              <a:ext cx="258445" cy="563245"/>
            </a:xfrm>
            <a:custGeom>
              <a:avLst/>
              <a:gdLst/>
              <a:ahLst/>
              <a:cxnLst/>
              <a:rect l="l" t="t" r="r" b="b"/>
              <a:pathLst>
                <a:path w="258444" h="563245">
                  <a:moveTo>
                    <a:pt x="258149" y="56317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14644" y="3284618"/>
              <a:ext cx="22860" cy="32384"/>
            </a:xfrm>
            <a:custGeom>
              <a:avLst/>
              <a:gdLst/>
              <a:ahLst/>
              <a:cxnLst/>
              <a:rect l="l" t="t" r="r" b="b"/>
              <a:pathLst>
                <a:path w="22860" h="32385">
                  <a:moveTo>
                    <a:pt x="2599" y="32124"/>
                  </a:moveTo>
                  <a:lnTo>
                    <a:pt x="0" y="0"/>
                  </a:lnTo>
                  <a:lnTo>
                    <a:pt x="22624" y="22924"/>
                  </a:lnTo>
                  <a:lnTo>
                    <a:pt x="8024" y="17499"/>
                  </a:lnTo>
                  <a:lnTo>
                    <a:pt x="2599" y="321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14644" y="3284618"/>
              <a:ext cx="22860" cy="32384"/>
            </a:xfrm>
            <a:custGeom>
              <a:avLst/>
              <a:gdLst/>
              <a:ahLst/>
              <a:cxnLst/>
              <a:rect l="l" t="t" r="r" b="b"/>
              <a:pathLst>
                <a:path w="22860" h="32385">
                  <a:moveTo>
                    <a:pt x="8024" y="17499"/>
                  </a:moveTo>
                  <a:lnTo>
                    <a:pt x="22624" y="22924"/>
                  </a:lnTo>
                  <a:lnTo>
                    <a:pt x="0" y="0"/>
                  </a:lnTo>
                  <a:lnTo>
                    <a:pt x="2599" y="32124"/>
                  </a:lnTo>
                  <a:lnTo>
                    <a:pt x="8024" y="17499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80818" y="3547767"/>
              <a:ext cx="248920" cy="318135"/>
            </a:xfrm>
            <a:custGeom>
              <a:avLst/>
              <a:gdLst/>
              <a:ahLst/>
              <a:cxnLst/>
              <a:rect l="l" t="t" r="r" b="b"/>
              <a:pathLst>
                <a:path w="248920" h="318135">
                  <a:moveTo>
                    <a:pt x="0" y="317524"/>
                  </a:moveTo>
                  <a:lnTo>
                    <a:pt x="248749" y="0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314093" y="3532617"/>
              <a:ext cx="27940" cy="31115"/>
            </a:xfrm>
            <a:custGeom>
              <a:avLst/>
              <a:gdLst/>
              <a:ahLst/>
              <a:cxnLst/>
              <a:rect l="l" t="t" r="r" b="b"/>
              <a:pathLst>
                <a:path w="27939" h="31114">
                  <a:moveTo>
                    <a:pt x="17349" y="30624"/>
                  </a:moveTo>
                  <a:lnTo>
                    <a:pt x="15474" y="15149"/>
                  </a:lnTo>
                  <a:lnTo>
                    <a:pt x="0" y="17049"/>
                  </a:lnTo>
                  <a:lnTo>
                    <a:pt x="27349" y="0"/>
                  </a:lnTo>
                  <a:lnTo>
                    <a:pt x="17349" y="306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314093" y="3532617"/>
              <a:ext cx="27940" cy="31115"/>
            </a:xfrm>
            <a:custGeom>
              <a:avLst/>
              <a:gdLst/>
              <a:ahLst/>
              <a:cxnLst/>
              <a:rect l="l" t="t" r="r" b="b"/>
              <a:pathLst>
                <a:path w="27939" h="31114">
                  <a:moveTo>
                    <a:pt x="15474" y="15149"/>
                  </a:moveTo>
                  <a:lnTo>
                    <a:pt x="17349" y="30624"/>
                  </a:lnTo>
                  <a:lnTo>
                    <a:pt x="27349" y="0"/>
                  </a:lnTo>
                  <a:lnTo>
                    <a:pt x="0" y="17049"/>
                  </a:lnTo>
                  <a:lnTo>
                    <a:pt x="15474" y="15149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814363" y="3547767"/>
              <a:ext cx="248920" cy="318135"/>
            </a:xfrm>
            <a:custGeom>
              <a:avLst/>
              <a:gdLst/>
              <a:ahLst/>
              <a:cxnLst/>
              <a:rect l="l" t="t" r="r" b="b"/>
              <a:pathLst>
                <a:path w="248920" h="318135">
                  <a:moveTo>
                    <a:pt x="248749" y="3175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802488" y="3532617"/>
              <a:ext cx="27940" cy="31115"/>
            </a:xfrm>
            <a:custGeom>
              <a:avLst/>
              <a:gdLst/>
              <a:ahLst/>
              <a:cxnLst/>
              <a:rect l="l" t="t" r="r" b="b"/>
              <a:pathLst>
                <a:path w="27939" h="31114">
                  <a:moveTo>
                    <a:pt x="9999" y="30624"/>
                  </a:moveTo>
                  <a:lnTo>
                    <a:pt x="0" y="0"/>
                  </a:lnTo>
                  <a:lnTo>
                    <a:pt x="27349" y="17049"/>
                  </a:lnTo>
                  <a:lnTo>
                    <a:pt x="11874" y="15149"/>
                  </a:lnTo>
                  <a:lnTo>
                    <a:pt x="9999" y="306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802488" y="3532617"/>
              <a:ext cx="27940" cy="31115"/>
            </a:xfrm>
            <a:custGeom>
              <a:avLst/>
              <a:gdLst/>
              <a:ahLst/>
              <a:cxnLst/>
              <a:rect l="l" t="t" r="r" b="b"/>
              <a:pathLst>
                <a:path w="27939" h="31114">
                  <a:moveTo>
                    <a:pt x="11874" y="15149"/>
                  </a:moveTo>
                  <a:lnTo>
                    <a:pt x="27349" y="17049"/>
                  </a:lnTo>
                  <a:lnTo>
                    <a:pt x="0" y="0"/>
                  </a:lnTo>
                  <a:lnTo>
                    <a:pt x="9999" y="30624"/>
                  </a:lnTo>
                  <a:lnTo>
                    <a:pt x="11874" y="15149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063112" y="3302118"/>
              <a:ext cx="258445" cy="563245"/>
            </a:xfrm>
            <a:custGeom>
              <a:avLst/>
              <a:gdLst/>
              <a:ahLst/>
              <a:cxnLst/>
              <a:rect l="l" t="t" r="r" b="b"/>
              <a:pathLst>
                <a:path w="258445" h="563245">
                  <a:moveTo>
                    <a:pt x="0" y="563173"/>
                  </a:moveTo>
                  <a:lnTo>
                    <a:pt x="258149" y="0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06662" y="3284618"/>
              <a:ext cx="22860" cy="32384"/>
            </a:xfrm>
            <a:custGeom>
              <a:avLst/>
              <a:gdLst/>
              <a:ahLst/>
              <a:cxnLst/>
              <a:rect l="l" t="t" r="r" b="b"/>
              <a:pathLst>
                <a:path w="22860" h="32385">
                  <a:moveTo>
                    <a:pt x="20024" y="32124"/>
                  </a:moveTo>
                  <a:lnTo>
                    <a:pt x="14599" y="17499"/>
                  </a:lnTo>
                  <a:lnTo>
                    <a:pt x="0" y="22924"/>
                  </a:lnTo>
                  <a:lnTo>
                    <a:pt x="22624" y="0"/>
                  </a:lnTo>
                  <a:lnTo>
                    <a:pt x="20024" y="32124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306662" y="3284618"/>
              <a:ext cx="22860" cy="32384"/>
            </a:xfrm>
            <a:custGeom>
              <a:avLst/>
              <a:gdLst/>
              <a:ahLst/>
              <a:cxnLst/>
              <a:rect l="l" t="t" r="r" b="b"/>
              <a:pathLst>
                <a:path w="22860" h="32385">
                  <a:moveTo>
                    <a:pt x="14599" y="17499"/>
                  </a:moveTo>
                  <a:lnTo>
                    <a:pt x="20024" y="32124"/>
                  </a:lnTo>
                  <a:lnTo>
                    <a:pt x="22624" y="0"/>
                  </a:lnTo>
                  <a:lnTo>
                    <a:pt x="0" y="22924"/>
                  </a:lnTo>
                  <a:lnTo>
                    <a:pt x="14599" y="17499"/>
                  </a:lnTo>
                  <a:close/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517762" y="3183544"/>
            <a:ext cx="117094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0447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Discovery </a:t>
            </a:r>
            <a:r>
              <a:rPr sz="900" dirty="0">
                <a:solidFill>
                  <a:srgbClr val="999999"/>
                </a:solidFill>
                <a:latin typeface="RobotoRegular"/>
                <a:cs typeface="RobotoRegular"/>
              </a:rPr>
              <a:t>&amp;</a:t>
            </a:r>
            <a:r>
              <a:rPr sz="900" spc="-90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config  data to Envoy</a:t>
            </a:r>
            <a:r>
              <a:rPr sz="900" spc="-80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sidecars</a:t>
            </a:r>
            <a:endParaRPr sz="900">
              <a:latin typeface="RobotoRegular"/>
              <a:cs typeface="RobotoRegular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413937" y="3183544"/>
            <a:ext cx="917575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TLS</a:t>
            </a:r>
            <a:r>
              <a:rPr sz="900" spc="-15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certs</a:t>
            </a:r>
            <a:endParaRPr sz="900">
              <a:latin typeface="RobotoRegular"/>
              <a:cs typeface="RobotoRegular"/>
            </a:endParaRPr>
          </a:p>
          <a:p>
            <a:pPr marL="12700">
              <a:lnSpc>
                <a:spcPts val="1065"/>
              </a:lnSpc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to Envoy</a:t>
            </a:r>
            <a:r>
              <a:rPr sz="900" spc="-70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sidecars</a:t>
            </a:r>
            <a:endParaRPr sz="900">
              <a:latin typeface="RobotoRegular"/>
              <a:cs typeface="RobotoRegular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200564" y="3100048"/>
            <a:ext cx="741680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32715" marR="5080" indent="-12065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Policy</a:t>
            </a:r>
            <a:r>
              <a:rPr sz="900" spc="-80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checks,  telemetry</a:t>
            </a:r>
            <a:endParaRPr sz="900">
              <a:latin typeface="RobotoRegular"/>
              <a:cs typeface="RobotoRegular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368131" y="1977272"/>
            <a:ext cx="1577975" cy="295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Traffic transparently proxied </a:t>
            </a:r>
            <a:r>
              <a:rPr sz="900" dirty="0">
                <a:solidFill>
                  <a:srgbClr val="999999"/>
                </a:solidFill>
                <a:latin typeface="RobotoRegular"/>
                <a:cs typeface="RobotoRegular"/>
              </a:rPr>
              <a:t>— 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unaware of Envoy</a:t>
            </a:r>
            <a:r>
              <a:rPr sz="900" spc="-30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sidecars</a:t>
            </a:r>
            <a:endParaRPr sz="900">
              <a:latin typeface="RobotoRegular"/>
              <a:cs typeface="RobotoRegular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050835" y="4355669"/>
            <a:ext cx="709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Control</a:t>
            </a:r>
            <a:r>
              <a:rPr sz="900" spc="-65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Plane</a:t>
            </a:r>
            <a:endParaRPr sz="900">
              <a:latin typeface="RobotoRegular"/>
              <a:cs typeface="RobotoRegular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839536" y="2434965"/>
            <a:ext cx="1397635" cy="61594"/>
            <a:chOff x="6839536" y="2434965"/>
            <a:chExt cx="1397635" cy="61594"/>
          </a:xfrm>
        </p:grpSpPr>
        <p:sp>
          <p:nvSpPr>
            <p:cNvPr id="94" name="object 94"/>
            <p:cNvSpPr/>
            <p:nvPr/>
          </p:nvSpPr>
          <p:spPr>
            <a:xfrm>
              <a:off x="6849060" y="2459357"/>
              <a:ext cx="1320800" cy="6350"/>
            </a:xfrm>
            <a:custGeom>
              <a:avLst/>
              <a:gdLst/>
              <a:ahLst/>
              <a:cxnLst/>
              <a:rect l="l" t="t" r="r" b="b"/>
              <a:pathLst>
                <a:path w="1320800" h="6350">
                  <a:moveTo>
                    <a:pt x="0" y="0"/>
                  </a:moveTo>
                  <a:lnTo>
                    <a:pt x="1320397" y="6197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169358" y="2444490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199" y="0"/>
                  </a:lnTo>
                  <a:lnTo>
                    <a:pt x="57974" y="21337"/>
                  </a:lnTo>
                  <a:lnTo>
                    <a:pt x="0" y="42129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169358" y="2444490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4">
                  <a:moveTo>
                    <a:pt x="0" y="42129"/>
                  </a:moveTo>
                  <a:lnTo>
                    <a:pt x="57974" y="21337"/>
                  </a:lnTo>
                  <a:lnTo>
                    <a:pt x="199" y="0"/>
                  </a:lnTo>
                  <a:lnTo>
                    <a:pt x="0" y="42129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493735" y="2109450"/>
            <a:ext cx="1543050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065"/>
              </a:lnSpc>
              <a:spcBef>
                <a:spcPts val="100"/>
              </a:spcBef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HTTP/1.1, HTTP/2, gRPC</a:t>
            </a:r>
            <a:r>
              <a:rPr sz="900" spc="-75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with</a:t>
            </a:r>
            <a:endParaRPr sz="900">
              <a:latin typeface="RobotoRegular"/>
              <a:cs typeface="RobotoRegular"/>
            </a:endParaRPr>
          </a:p>
          <a:p>
            <a:pPr marL="1905" algn="ctr">
              <a:lnSpc>
                <a:spcPts val="1065"/>
              </a:lnSpc>
            </a:pP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or without</a:t>
            </a:r>
            <a:r>
              <a:rPr sz="900" spc="-20" dirty="0">
                <a:solidFill>
                  <a:srgbClr val="999999"/>
                </a:solidFill>
                <a:latin typeface="RobotoRegular"/>
                <a:cs typeface="RobotoRegular"/>
              </a:rPr>
              <a:t> </a:t>
            </a:r>
            <a:r>
              <a:rPr sz="900" spc="-5" dirty="0">
                <a:solidFill>
                  <a:srgbClr val="999999"/>
                </a:solidFill>
                <a:latin typeface="RobotoRegular"/>
                <a:cs typeface="RobotoRegular"/>
              </a:rPr>
              <a:t>TLS</a:t>
            </a:r>
            <a:endParaRPr sz="900">
              <a:latin typeface="RobotoRegular"/>
              <a:cs typeface="RobotoRegular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3955" y="1672593"/>
            <a:ext cx="62477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000000"/>
                </a:solidFill>
                <a:latin typeface="RobotoRegular"/>
                <a:cs typeface="RobotoRegular"/>
              </a:rPr>
              <a:t>Demo</a:t>
            </a:r>
            <a:r>
              <a:rPr sz="6000" spc="-5" dirty="0">
                <a:solidFill>
                  <a:srgbClr val="424242"/>
                </a:solidFill>
                <a:latin typeface="RobotoRegular"/>
                <a:cs typeface="RobotoRegular"/>
              </a:rPr>
              <a:t>: </a:t>
            </a:r>
            <a:r>
              <a:rPr sz="6000" spc="-10" dirty="0">
                <a:solidFill>
                  <a:srgbClr val="424242"/>
                </a:solidFill>
                <a:latin typeface="RobotoRegular"/>
                <a:cs typeface="RobotoRegular"/>
              </a:rPr>
              <a:t>Deploy</a:t>
            </a:r>
            <a:r>
              <a:rPr sz="60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6000" spc="-5" dirty="0">
                <a:solidFill>
                  <a:srgbClr val="424242"/>
                </a:solidFill>
                <a:latin typeface="RobotoRegular"/>
                <a:cs typeface="RobotoRegular"/>
              </a:rPr>
              <a:t>App</a:t>
            </a:r>
            <a:endParaRPr sz="60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7974" y="4746040"/>
              <a:ext cx="878698" cy="157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624" y="2117179"/>
            <a:ext cx="2407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RobotoRegular"/>
                <a:cs typeface="RobotoRegular"/>
              </a:rPr>
              <a:t>Routing</a:t>
            </a:r>
            <a:r>
              <a:rPr sz="36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API</a:t>
            </a:r>
            <a:endParaRPr sz="3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1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624" y="2053167"/>
            <a:ext cx="3573779" cy="9448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The </a:t>
            </a:r>
            <a:r>
              <a:rPr sz="3600" spc="-10" dirty="0">
                <a:solidFill>
                  <a:srgbClr val="FFFFFF"/>
                </a:solidFill>
                <a:latin typeface="RobotoRegular"/>
                <a:cs typeface="RobotoRegular"/>
              </a:rPr>
              <a:t>need </a:t>
            </a: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for</a:t>
            </a:r>
            <a:r>
              <a:rPr sz="36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Istio</a:t>
            </a:r>
            <a:endParaRPr sz="36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Containers,</a:t>
            </a:r>
            <a:r>
              <a:rPr spc="-1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Kubernetes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9744" y="4792405"/>
            <a:ext cx="889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4" name="object 4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7824" y="263611"/>
            <a:ext cx="2574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Istio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Routing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5822" y="947873"/>
            <a:ext cx="7339860" cy="3750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7974" y="4746040"/>
              <a:ext cx="878698" cy="157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624" y="2053167"/>
            <a:ext cx="5133340" cy="9448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Add-ons</a:t>
            </a:r>
            <a:endParaRPr sz="36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Prometheus, Grafana, Jaeger/Zipkin,</a:t>
            </a:r>
            <a:r>
              <a:rPr spc="-8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ServiceGraph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0888" y="4792405"/>
            <a:ext cx="1289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2444" y="4810611"/>
            <a:ext cx="76136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80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5" name="object 5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6624" y="1071947"/>
            <a:ext cx="8356600" cy="3860800"/>
            <a:chOff x="386624" y="1071947"/>
            <a:chExt cx="8356600" cy="3860800"/>
          </a:xfrm>
        </p:grpSpPr>
        <p:sp>
          <p:nvSpPr>
            <p:cNvPr id="10" name="object 10"/>
            <p:cNvSpPr/>
            <p:nvPr/>
          </p:nvSpPr>
          <p:spPr>
            <a:xfrm>
              <a:off x="386624" y="4747940"/>
              <a:ext cx="868048" cy="15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224" y="1071947"/>
              <a:ext cx="8329930" cy="3860800"/>
            </a:xfrm>
            <a:custGeom>
              <a:avLst/>
              <a:gdLst/>
              <a:ahLst/>
              <a:cxnLst/>
              <a:rect l="l" t="t" r="r" b="b"/>
              <a:pathLst>
                <a:path w="8329930" h="3860800">
                  <a:moveTo>
                    <a:pt x="8329483" y="3860392"/>
                  </a:moveTo>
                  <a:lnTo>
                    <a:pt x="0" y="3860392"/>
                  </a:lnTo>
                  <a:lnTo>
                    <a:pt x="0" y="0"/>
                  </a:lnTo>
                  <a:lnTo>
                    <a:pt x="8329483" y="0"/>
                  </a:lnTo>
                  <a:lnTo>
                    <a:pt x="8329483" y="3860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71624" y="263611"/>
            <a:ext cx="3838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Install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Prometheus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pc="-15" dirty="0"/>
              <a:t>$</a:t>
            </a:r>
            <a:r>
              <a:rPr spc="-5" dirty="0"/>
              <a:t> </a:t>
            </a:r>
            <a:r>
              <a:rPr spc="254" dirty="0"/>
              <a:t>curl</a:t>
            </a:r>
          </a:p>
          <a:p>
            <a:pPr marL="12700" marR="5080">
              <a:lnSpc>
                <a:spcPct val="115100"/>
              </a:lnSpc>
              <a:spcBef>
                <a:spcPts val="75"/>
              </a:spcBef>
            </a:pPr>
            <a:r>
              <a:rPr sz="1400" spc="145" dirty="0"/>
              <a:t>https://storage.googleapis.com/gke-release/istio/release/</a:t>
            </a:r>
            <a:r>
              <a:rPr sz="1400" b="1" spc="145" dirty="0">
                <a:latin typeface="Arial"/>
                <a:cs typeface="Arial"/>
              </a:rPr>
              <a:t>1.0.3-gke.3</a:t>
            </a:r>
            <a:r>
              <a:rPr sz="1400" spc="145" dirty="0"/>
              <a:t>/patches/instal  </a:t>
            </a:r>
            <a:r>
              <a:rPr sz="1400" spc="85" dirty="0"/>
              <a:t>l-prometheus.yaml </a:t>
            </a:r>
            <a:r>
              <a:rPr spc="520" dirty="0"/>
              <a:t>| </a:t>
            </a:r>
            <a:r>
              <a:rPr spc="170" dirty="0"/>
              <a:t>kubectl </a:t>
            </a:r>
            <a:r>
              <a:rPr spc="125" dirty="0"/>
              <a:t>apply </a:t>
            </a:r>
            <a:r>
              <a:rPr spc="185" dirty="0"/>
              <a:t>-n </a:t>
            </a:r>
            <a:r>
              <a:rPr spc="190" dirty="0"/>
              <a:t>istio-system </a:t>
            </a:r>
            <a:r>
              <a:rPr spc="434" dirty="0"/>
              <a:t>-f</a:t>
            </a:r>
            <a:r>
              <a:rPr spc="944" dirty="0"/>
              <a:t> </a:t>
            </a:r>
            <a:r>
              <a:rPr spc="390" dirty="0"/>
              <a:t>-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/>
          </a:p>
          <a:p>
            <a:pPr marL="12700" marR="2847340">
              <a:lnSpc>
                <a:spcPct val="114599"/>
              </a:lnSpc>
            </a:pPr>
            <a:r>
              <a:rPr spc="170" dirty="0"/>
              <a:t>service </a:t>
            </a:r>
            <a:r>
              <a:rPr spc="85" dirty="0"/>
              <a:t>"prometheus" </a:t>
            </a:r>
            <a:r>
              <a:rPr spc="125" dirty="0"/>
              <a:t>created  </a:t>
            </a:r>
            <a:r>
              <a:rPr spc="105" dirty="0"/>
              <a:t>deployment.extensions </a:t>
            </a:r>
            <a:r>
              <a:rPr spc="85" dirty="0"/>
              <a:t>"prometheus"</a:t>
            </a:r>
            <a:r>
              <a:rPr spc="254" dirty="0"/>
              <a:t> </a:t>
            </a:r>
            <a:r>
              <a:rPr spc="125" dirty="0"/>
              <a:t>created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/>
          </a:p>
          <a:p>
            <a:pPr marL="12700">
              <a:lnSpc>
                <a:spcPct val="100000"/>
              </a:lnSpc>
            </a:pPr>
            <a:r>
              <a:rPr spc="-15" dirty="0"/>
              <a:t>$ </a:t>
            </a:r>
            <a:r>
              <a:rPr spc="170" dirty="0"/>
              <a:t>kubectl </a:t>
            </a:r>
            <a:r>
              <a:rPr spc="150" dirty="0"/>
              <a:t>get </a:t>
            </a:r>
            <a:r>
              <a:rPr spc="85" dirty="0"/>
              <a:t>svc </a:t>
            </a:r>
            <a:r>
              <a:rPr spc="30" dirty="0"/>
              <a:t>prometheus </a:t>
            </a:r>
            <a:r>
              <a:rPr spc="185" dirty="0"/>
              <a:t>-n</a:t>
            </a:r>
            <a:r>
              <a:rPr spc="240" dirty="0"/>
              <a:t> </a:t>
            </a:r>
            <a:r>
              <a:rPr spc="190" dirty="0"/>
              <a:t>istio-system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57977" y="358375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7F7F7"/>
                </a:solidFill>
                <a:latin typeface="Arial"/>
                <a:cs typeface="Arial"/>
              </a:rPr>
              <a:t>PORT(S)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249" y="3543746"/>
            <a:ext cx="127889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6920">
              <a:lnSpc>
                <a:spcPct val="114599"/>
              </a:lnSpc>
              <a:spcBef>
                <a:spcPts val="100"/>
              </a:spcBef>
            </a:pPr>
            <a:r>
              <a:rPr sz="1800" spc="-254" dirty="0">
                <a:solidFill>
                  <a:srgbClr val="F7F7F7"/>
                </a:solidFill>
                <a:latin typeface="Arial"/>
                <a:cs typeface="Arial"/>
              </a:rPr>
              <a:t>NAME  </a:t>
            </a:r>
            <a:r>
              <a:rPr sz="1800" spc="-285" dirty="0">
                <a:solidFill>
                  <a:srgbClr val="F7F7F7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30" dirty="0">
                <a:solidFill>
                  <a:srgbClr val="F7F7F7"/>
                </a:solidFill>
                <a:latin typeface="Arial"/>
                <a:cs typeface="Arial"/>
              </a:rPr>
              <a:t>prometheus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5924" y="3583751"/>
            <a:ext cx="4791075" cy="928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  <a:tabLst>
                <a:tab pos="1518920" algn="l"/>
                <a:tab pos="3399154" algn="l"/>
              </a:tabLst>
            </a:pPr>
            <a:r>
              <a:rPr sz="1800" spc="-190" dirty="0">
                <a:solidFill>
                  <a:srgbClr val="F7F7F7"/>
                </a:solidFill>
                <a:latin typeface="Arial"/>
                <a:cs typeface="Arial"/>
              </a:rPr>
              <a:t>TYPE	</a:t>
            </a:r>
            <a:r>
              <a:rPr sz="1800" spc="-85" dirty="0">
                <a:solidFill>
                  <a:srgbClr val="F7F7F7"/>
                </a:solidFill>
                <a:latin typeface="Arial"/>
                <a:cs typeface="Arial"/>
              </a:rPr>
              <a:t>CLUSTER-IP	</a:t>
            </a:r>
            <a:r>
              <a:rPr sz="1800" spc="-90" dirty="0">
                <a:solidFill>
                  <a:srgbClr val="F7F7F7"/>
                </a:solidFill>
                <a:latin typeface="Arial"/>
                <a:cs typeface="Arial"/>
              </a:rPr>
              <a:t>EXTERNAL-IP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516380" algn="l"/>
                <a:tab pos="3397250" algn="l"/>
              </a:tabLst>
            </a:pPr>
            <a:r>
              <a:rPr sz="1800" spc="160" dirty="0">
                <a:solidFill>
                  <a:srgbClr val="F7F7F7"/>
                </a:solidFill>
                <a:latin typeface="Arial"/>
                <a:cs typeface="Arial"/>
              </a:rPr>
              <a:t>ClusterIP	</a:t>
            </a:r>
            <a:r>
              <a:rPr sz="1800" spc="105" dirty="0">
                <a:solidFill>
                  <a:srgbClr val="F7F7F7"/>
                </a:solidFill>
                <a:latin typeface="Arial"/>
                <a:cs typeface="Arial"/>
              </a:rPr>
              <a:t>10.31.250.92	</a:t>
            </a:r>
            <a:r>
              <a:rPr sz="1800" spc="-35" dirty="0">
                <a:solidFill>
                  <a:srgbClr val="F7F7F7"/>
                </a:solidFill>
                <a:latin typeface="Arial"/>
                <a:cs typeface="Arial"/>
              </a:rPr>
              <a:t>&lt;none&gt;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56505" y="4212400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7F7F7"/>
                </a:solidFill>
                <a:latin typeface="Arial"/>
                <a:cs typeface="Arial"/>
              </a:rPr>
              <a:t>9090/TCP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9744" y="4792405"/>
            <a:ext cx="889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4" name="object 4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1624" y="263611"/>
            <a:ext cx="554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Prometheus: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Query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metrics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7174" y="1100447"/>
            <a:ext cx="8886807" cy="3856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0888" y="4792405"/>
            <a:ext cx="1289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2444" y="4810611"/>
            <a:ext cx="76136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80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5" name="object 5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6624" y="1071947"/>
            <a:ext cx="8356600" cy="3860800"/>
            <a:chOff x="386624" y="1071947"/>
            <a:chExt cx="8356600" cy="3860800"/>
          </a:xfrm>
        </p:grpSpPr>
        <p:sp>
          <p:nvSpPr>
            <p:cNvPr id="10" name="object 10"/>
            <p:cNvSpPr/>
            <p:nvPr/>
          </p:nvSpPr>
          <p:spPr>
            <a:xfrm>
              <a:off x="386624" y="4747940"/>
              <a:ext cx="868048" cy="15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224" y="1071947"/>
              <a:ext cx="8329930" cy="3860800"/>
            </a:xfrm>
            <a:custGeom>
              <a:avLst/>
              <a:gdLst/>
              <a:ahLst/>
              <a:cxnLst/>
              <a:rect l="l" t="t" r="r" b="b"/>
              <a:pathLst>
                <a:path w="8329930" h="3860800">
                  <a:moveTo>
                    <a:pt x="8329483" y="3860392"/>
                  </a:moveTo>
                  <a:lnTo>
                    <a:pt x="0" y="3860392"/>
                  </a:lnTo>
                  <a:lnTo>
                    <a:pt x="0" y="0"/>
                  </a:lnTo>
                  <a:lnTo>
                    <a:pt x="8329483" y="0"/>
                  </a:lnTo>
                  <a:lnTo>
                    <a:pt x="8329483" y="3860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71624" y="263611"/>
            <a:ext cx="298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Install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Grafana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pc="-15" dirty="0"/>
              <a:t>$</a:t>
            </a:r>
            <a:r>
              <a:rPr spc="-5" dirty="0"/>
              <a:t> </a:t>
            </a:r>
            <a:r>
              <a:rPr spc="254" dirty="0"/>
              <a:t>curl</a:t>
            </a:r>
          </a:p>
          <a:p>
            <a:pPr marL="12700" marR="5080">
              <a:lnSpc>
                <a:spcPct val="115100"/>
              </a:lnSpc>
              <a:spcBef>
                <a:spcPts val="75"/>
              </a:spcBef>
            </a:pPr>
            <a:r>
              <a:rPr sz="1400" spc="145" dirty="0"/>
              <a:t>https://storage.googleapis.com/gke-release/istio/release/</a:t>
            </a:r>
            <a:r>
              <a:rPr sz="1400" b="1" spc="145" dirty="0">
                <a:latin typeface="Arial"/>
                <a:cs typeface="Arial"/>
              </a:rPr>
              <a:t>1.0.3-gke.3</a:t>
            </a:r>
            <a:r>
              <a:rPr sz="1400" spc="145" dirty="0"/>
              <a:t>/patches/instal  </a:t>
            </a:r>
            <a:r>
              <a:rPr sz="1400" spc="130" dirty="0"/>
              <a:t>l-grafana.yaml </a:t>
            </a:r>
            <a:r>
              <a:rPr spc="520" dirty="0"/>
              <a:t>| </a:t>
            </a:r>
            <a:r>
              <a:rPr spc="170" dirty="0"/>
              <a:t>kubectl </a:t>
            </a:r>
            <a:r>
              <a:rPr spc="125" dirty="0"/>
              <a:t>apply </a:t>
            </a:r>
            <a:r>
              <a:rPr spc="185" dirty="0"/>
              <a:t>-n </a:t>
            </a:r>
            <a:r>
              <a:rPr spc="190" dirty="0"/>
              <a:t>istio-system </a:t>
            </a:r>
            <a:r>
              <a:rPr spc="434" dirty="0"/>
              <a:t>-f</a:t>
            </a:r>
            <a:r>
              <a:rPr spc="835" dirty="0"/>
              <a:t> </a:t>
            </a:r>
            <a:r>
              <a:rPr spc="390" dirty="0"/>
              <a:t>-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/>
          </a:p>
          <a:p>
            <a:pPr marL="12700" marR="3223260">
              <a:lnSpc>
                <a:spcPct val="114599"/>
              </a:lnSpc>
            </a:pPr>
            <a:r>
              <a:rPr spc="170" dirty="0"/>
              <a:t>service </a:t>
            </a:r>
            <a:r>
              <a:rPr spc="160" dirty="0"/>
              <a:t>"grafana" </a:t>
            </a:r>
            <a:r>
              <a:rPr spc="125" dirty="0"/>
              <a:t>created  </a:t>
            </a:r>
            <a:r>
              <a:rPr spc="105" dirty="0"/>
              <a:t>deployment.extensions </a:t>
            </a:r>
            <a:r>
              <a:rPr spc="160" dirty="0"/>
              <a:t>"grafana"</a:t>
            </a:r>
            <a:r>
              <a:rPr spc="280" dirty="0"/>
              <a:t> </a:t>
            </a:r>
            <a:r>
              <a:rPr spc="125" dirty="0"/>
              <a:t>created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/>
          </a:p>
          <a:p>
            <a:pPr marL="12700">
              <a:lnSpc>
                <a:spcPct val="100000"/>
              </a:lnSpc>
            </a:pPr>
            <a:r>
              <a:rPr spc="-15" dirty="0"/>
              <a:t>$ </a:t>
            </a:r>
            <a:r>
              <a:rPr spc="170" dirty="0"/>
              <a:t>kubectl </a:t>
            </a:r>
            <a:r>
              <a:rPr spc="150" dirty="0"/>
              <a:t>get </a:t>
            </a:r>
            <a:r>
              <a:rPr spc="85" dirty="0"/>
              <a:t>svc </a:t>
            </a:r>
            <a:r>
              <a:rPr spc="110" dirty="0"/>
              <a:t>grafana </a:t>
            </a:r>
            <a:r>
              <a:rPr spc="185" dirty="0"/>
              <a:t>-n</a:t>
            </a:r>
            <a:r>
              <a:rPr spc="75" dirty="0"/>
              <a:t> </a:t>
            </a:r>
            <a:r>
              <a:rPr spc="190" dirty="0"/>
              <a:t>istio-system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57977" y="3583751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7F7F7"/>
                </a:solidFill>
                <a:latin typeface="Arial"/>
                <a:cs typeface="Arial"/>
              </a:rPr>
              <a:t>PORT(S)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249" y="3543746"/>
            <a:ext cx="902969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000">
              <a:lnSpc>
                <a:spcPct val="114599"/>
              </a:lnSpc>
              <a:spcBef>
                <a:spcPts val="100"/>
              </a:spcBef>
            </a:pPr>
            <a:r>
              <a:rPr sz="1800" spc="-254" dirty="0">
                <a:solidFill>
                  <a:srgbClr val="F7F7F7"/>
                </a:solidFill>
                <a:latin typeface="Arial"/>
                <a:cs typeface="Arial"/>
              </a:rPr>
              <a:t>NAME  </a:t>
            </a:r>
            <a:r>
              <a:rPr sz="1800" spc="-285" dirty="0">
                <a:solidFill>
                  <a:srgbClr val="F7F7F7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10" dirty="0">
                <a:solidFill>
                  <a:srgbClr val="F7F7F7"/>
                </a:solidFill>
                <a:latin typeface="Arial"/>
                <a:cs typeface="Arial"/>
              </a:rPr>
              <a:t>grafana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9972" y="3583751"/>
            <a:ext cx="5166995" cy="928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  <a:tabLst>
                <a:tab pos="1894839" algn="l"/>
                <a:tab pos="3775075" algn="l"/>
              </a:tabLst>
            </a:pPr>
            <a:r>
              <a:rPr sz="1800" spc="-190" dirty="0">
                <a:solidFill>
                  <a:srgbClr val="F7F7F7"/>
                </a:solidFill>
                <a:latin typeface="Arial"/>
                <a:cs typeface="Arial"/>
              </a:rPr>
              <a:t>TYPE	</a:t>
            </a:r>
            <a:r>
              <a:rPr sz="1800" spc="-85" dirty="0">
                <a:solidFill>
                  <a:srgbClr val="F7F7F7"/>
                </a:solidFill>
                <a:latin typeface="Arial"/>
                <a:cs typeface="Arial"/>
              </a:rPr>
              <a:t>CLUSTER-IP	</a:t>
            </a:r>
            <a:r>
              <a:rPr sz="1800" spc="-90" dirty="0">
                <a:solidFill>
                  <a:srgbClr val="F7F7F7"/>
                </a:solidFill>
                <a:latin typeface="Arial"/>
                <a:cs typeface="Arial"/>
              </a:rPr>
              <a:t>EXTERNAL-IP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516380" algn="l"/>
                <a:tab pos="3522345" algn="l"/>
              </a:tabLst>
            </a:pPr>
            <a:r>
              <a:rPr sz="1800" spc="160" dirty="0">
                <a:solidFill>
                  <a:srgbClr val="F7F7F7"/>
                </a:solidFill>
                <a:latin typeface="Arial"/>
                <a:cs typeface="Arial"/>
              </a:rPr>
              <a:t>ClusterIP	</a:t>
            </a:r>
            <a:r>
              <a:rPr sz="1800" spc="95" dirty="0">
                <a:solidFill>
                  <a:srgbClr val="F7F7F7"/>
                </a:solidFill>
                <a:latin typeface="Arial"/>
                <a:cs typeface="Arial"/>
              </a:rPr>
              <a:t>10.31.251.158	</a:t>
            </a:r>
            <a:r>
              <a:rPr sz="1800" spc="-35" dirty="0">
                <a:solidFill>
                  <a:srgbClr val="F7F7F7"/>
                </a:solidFill>
                <a:latin typeface="Arial"/>
                <a:cs typeface="Arial"/>
              </a:rPr>
              <a:t>&lt;none&gt;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05870" y="4212400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7F7F7"/>
                </a:solidFill>
                <a:latin typeface="Arial"/>
                <a:cs typeface="Arial"/>
              </a:rPr>
              <a:t>3000/TCP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9744" y="4792405"/>
            <a:ext cx="889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4" name="object 4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7824" y="187411"/>
            <a:ext cx="5342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Grafana: Visualize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metrics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4799" y="919148"/>
            <a:ext cx="8098483" cy="3961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0888" y="4792405"/>
            <a:ext cx="1289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2444" y="4810611"/>
            <a:ext cx="76136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80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5" name="object 5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6624" y="1071947"/>
            <a:ext cx="8356600" cy="3860800"/>
            <a:chOff x="386624" y="1071947"/>
            <a:chExt cx="8356600" cy="3860800"/>
          </a:xfrm>
        </p:grpSpPr>
        <p:sp>
          <p:nvSpPr>
            <p:cNvPr id="10" name="object 10"/>
            <p:cNvSpPr/>
            <p:nvPr/>
          </p:nvSpPr>
          <p:spPr>
            <a:xfrm>
              <a:off x="386624" y="4747940"/>
              <a:ext cx="868048" cy="15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224" y="1071947"/>
              <a:ext cx="8329930" cy="3860800"/>
            </a:xfrm>
            <a:custGeom>
              <a:avLst/>
              <a:gdLst/>
              <a:ahLst/>
              <a:cxnLst/>
              <a:rect l="l" t="t" r="r" b="b"/>
              <a:pathLst>
                <a:path w="8329930" h="3860800">
                  <a:moveTo>
                    <a:pt x="8329483" y="3860392"/>
                  </a:moveTo>
                  <a:lnTo>
                    <a:pt x="0" y="3860392"/>
                  </a:lnTo>
                  <a:lnTo>
                    <a:pt x="0" y="0"/>
                  </a:lnTo>
                  <a:lnTo>
                    <a:pt x="8329483" y="0"/>
                  </a:lnTo>
                  <a:lnTo>
                    <a:pt x="8329483" y="3860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71624" y="263611"/>
            <a:ext cx="4068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Install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ServiceGraph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6249" y="1081785"/>
            <a:ext cx="8133715" cy="24879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spc="-15" dirty="0">
                <a:solidFill>
                  <a:srgbClr val="F7F7F7"/>
                </a:solidFill>
                <a:latin typeface="Arial"/>
                <a:cs typeface="Arial"/>
              </a:rPr>
              <a:t>$</a:t>
            </a:r>
            <a:r>
              <a:rPr sz="1800" spc="-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254" dirty="0">
                <a:solidFill>
                  <a:srgbClr val="F7F7F7"/>
                </a:solidFill>
                <a:latin typeface="Arial"/>
                <a:cs typeface="Arial"/>
              </a:rPr>
              <a:t>curl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5100"/>
              </a:lnSpc>
              <a:spcBef>
                <a:spcPts val="75"/>
              </a:spcBef>
            </a:pPr>
            <a:r>
              <a:rPr sz="1400" spc="145" dirty="0">
                <a:solidFill>
                  <a:srgbClr val="F7F7F7"/>
                </a:solidFill>
                <a:latin typeface="Arial"/>
                <a:cs typeface="Arial"/>
              </a:rPr>
              <a:t>https://storage.googleapis.com/gke-release/istio/release/</a:t>
            </a:r>
            <a:r>
              <a:rPr sz="1400" b="1" spc="145" dirty="0">
                <a:solidFill>
                  <a:srgbClr val="F7F7F7"/>
                </a:solidFill>
                <a:latin typeface="Arial"/>
                <a:cs typeface="Arial"/>
              </a:rPr>
              <a:t>1.0.3-gke.3</a:t>
            </a:r>
            <a:r>
              <a:rPr sz="1400" spc="145" dirty="0">
                <a:solidFill>
                  <a:srgbClr val="F7F7F7"/>
                </a:solidFill>
                <a:latin typeface="Arial"/>
                <a:cs typeface="Arial"/>
              </a:rPr>
              <a:t>/patches/instal  </a:t>
            </a:r>
            <a:r>
              <a:rPr sz="1400" spc="125" dirty="0">
                <a:solidFill>
                  <a:srgbClr val="F7F7F7"/>
                </a:solidFill>
                <a:latin typeface="Arial"/>
                <a:cs typeface="Arial"/>
              </a:rPr>
              <a:t>l-servicegraph.yaml </a:t>
            </a:r>
            <a:r>
              <a:rPr sz="1800" spc="520" dirty="0">
                <a:solidFill>
                  <a:srgbClr val="F7F7F7"/>
                </a:solidFill>
                <a:latin typeface="Arial"/>
                <a:cs typeface="Arial"/>
              </a:rPr>
              <a:t>| </a:t>
            </a:r>
            <a:r>
              <a:rPr sz="1800" spc="170" dirty="0">
                <a:solidFill>
                  <a:srgbClr val="F7F7F7"/>
                </a:solidFill>
                <a:latin typeface="Arial"/>
                <a:cs typeface="Arial"/>
              </a:rPr>
              <a:t>kubectl </a:t>
            </a:r>
            <a:r>
              <a:rPr sz="1800" spc="125" dirty="0">
                <a:solidFill>
                  <a:srgbClr val="F7F7F7"/>
                </a:solidFill>
                <a:latin typeface="Arial"/>
                <a:cs typeface="Arial"/>
              </a:rPr>
              <a:t>apply </a:t>
            </a:r>
            <a:r>
              <a:rPr sz="1800" spc="185" dirty="0">
                <a:solidFill>
                  <a:srgbClr val="F7F7F7"/>
                </a:solidFill>
                <a:latin typeface="Arial"/>
                <a:cs typeface="Arial"/>
              </a:rPr>
              <a:t>-n </a:t>
            </a:r>
            <a:r>
              <a:rPr sz="1800" spc="190" dirty="0">
                <a:solidFill>
                  <a:srgbClr val="F7F7F7"/>
                </a:solidFill>
                <a:latin typeface="Arial"/>
                <a:cs typeface="Arial"/>
              </a:rPr>
              <a:t>istio-system </a:t>
            </a:r>
            <a:r>
              <a:rPr sz="1800" spc="434" dirty="0">
                <a:solidFill>
                  <a:srgbClr val="F7F7F7"/>
                </a:solidFill>
                <a:latin typeface="Arial"/>
                <a:cs typeface="Arial"/>
              </a:rPr>
              <a:t>-f</a:t>
            </a:r>
            <a:r>
              <a:rPr sz="1800" spc="85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390" dirty="0">
                <a:solidFill>
                  <a:srgbClr val="F7F7F7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Arial"/>
              <a:cs typeface="Arial"/>
            </a:endParaRPr>
          </a:p>
          <a:p>
            <a:pPr marL="12700" marR="2597150">
              <a:lnSpc>
                <a:spcPct val="114599"/>
              </a:lnSpc>
            </a:pPr>
            <a:r>
              <a:rPr sz="1800" spc="170" dirty="0">
                <a:solidFill>
                  <a:srgbClr val="F7F7F7"/>
                </a:solidFill>
                <a:latin typeface="Arial"/>
                <a:cs typeface="Arial"/>
              </a:rPr>
              <a:t>service </a:t>
            </a:r>
            <a:r>
              <a:rPr sz="1800" spc="155" dirty="0">
                <a:solidFill>
                  <a:srgbClr val="F7F7F7"/>
                </a:solidFill>
                <a:latin typeface="Arial"/>
                <a:cs typeface="Arial"/>
              </a:rPr>
              <a:t>"servicegraph" </a:t>
            </a:r>
            <a:r>
              <a:rPr sz="1800" spc="125" dirty="0">
                <a:solidFill>
                  <a:srgbClr val="F7F7F7"/>
                </a:solidFill>
                <a:latin typeface="Arial"/>
                <a:cs typeface="Arial"/>
              </a:rPr>
              <a:t>created  </a:t>
            </a:r>
            <a:r>
              <a:rPr sz="1800" spc="105" dirty="0">
                <a:solidFill>
                  <a:srgbClr val="F7F7F7"/>
                </a:solidFill>
                <a:latin typeface="Arial"/>
                <a:cs typeface="Arial"/>
              </a:rPr>
              <a:t>deployment.extensions </a:t>
            </a:r>
            <a:r>
              <a:rPr sz="1800" spc="155" dirty="0">
                <a:solidFill>
                  <a:srgbClr val="F7F7F7"/>
                </a:solidFill>
                <a:latin typeface="Arial"/>
                <a:cs typeface="Arial"/>
              </a:rPr>
              <a:t>"servicegraph"</a:t>
            </a:r>
            <a:r>
              <a:rPr sz="1800" spc="27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125" dirty="0">
                <a:solidFill>
                  <a:srgbClr val="F7F7F7"/>
                </a:solidFill>
                <a:latin typeface="Arial"/>
                <a:cs typeface="Arial"/>
              </a:rPr>
              <a:t>created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F7F7F7"/>
                </a:solidFill>
                <a:latin typeface="Arial"/>
                <a:cs typeface="Arial"/>
              </a:rPr>
              <a:t>$ </a:t>
            </a:r>
            <a:r>
              <a:rPr sz="1800" spc="170" dirty="0">
                <a:solidFill>
                  <a:srgbClr val="F7F7F7"/>
                </a:solidFill>
                <a:latin typeface="Arial"/>
                <a:cs typeface="Arial"/>
              </a:rPr>
              <a:t>kubectl </a:t>
            </a:r>
            <a:r>
              <a:rPr sz="1800" spc="150" dirty="0">
                <a:solidFill>
                  <a:srgbClr val="F7F7F7"/>
                </a:solidFill>
                <a:latin typeface="Arial"/>
                <a:cs typeface="Arial"/>
              </a:rPr>
              <a:t>get </a:t>
            </a:r>
            <a:r>
              <a:rPr sz="1800" spc="85" dirty="0">
                <a:solidFill>
                  <a:srgbClr val="F7F7F7"/>
                </a:solidFill>
                <a:latin typeface="Arial"/>
                <a:cs typeface="Arial"/>
              </a:rPr>
              <a:t>svc </a:t>
            </a:r>
            <a:r>
              <a:rPr sz="1800" spc="125" dirty="0">
                <a:solidFill>
                  <a:srgbClr val="F7F7F7"/>
                </a:solidFill>
                <a:latin typeface="Arial"/>
                <a:cs typeface="Arial"/>
              </a:rPr>
              <a:t>servicegraph </a:t>
            </a:r>
            <a:r>
              <a:rPr sz="1800" spc="185" dirty="0">
                <a:solidFill>
                  <a:srgbClr val="F7F7F7"/>
                </a:solidFill>
                <a:latin typeface="Arial"/>
                <a:cs typeface="Arial"/>
              </a:rPr>
              <a:t>-n</a:t>
            </a:r>
            <a:r>
              <a:rPr sz="1800" spc="4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190" dirty="0">
                <a:solidFill>
                  <a:srgbClr val="F7F7F7"/>
                </a:solidFill>
                <a:latin typeface="Arial"/>
                <a:cs typeface="Arial"/>
              </a:rPr>
              <a:t>istio-system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67199" y="3655276"/>
          <a:ext cx="7962264" cy="542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8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spc="-32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695"/>
                        </a:lnSpc>
                      </a:pPr>
                      <a:r>
                        <a:rPr sz="1800" spc="-19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1695"/>
                        </a:lnSpc>
                      </a:pPr>
                      <a:r>
                        <a:rPr sz="1800" spc="-9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CLUSTER-IP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1695"/>
                        </a:lnSpc>
                      </a:pPr>
                      <a:r>
                        <a:rPr sz="1800" spc="-9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EXTERNAL-IP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1695"/>
                        </a:lnSpc>
                      </a:pPr>
                      <a:r>
                        <a:rPr sz="1800" spc="-7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PORT(S)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1">
                <a:tc>
                  <a:txBody>
                    <a:bodyPr/>
                    <a:lstStyle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800" spc="12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servicegraph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2035"/>
                        </a:lnSpc>
                      </a:pPr>
                      <a:r>
                        <a:rPr sz="1800" spc="16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ClusterIP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ts val="2035"/>
                        </a:lnSpc>
                      </a:pPr>
                      <a:r>
                        <a:rPr sz="1800" spc="9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10.31.251.158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2035"/>
                        </a:lnSpc>
                      </a:pPr>
                      <a:r>
                        <a:rPr sz="1800" spc="-3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&lt;none&gt;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ts val="2035"/>
                        </a:lnSpc>
                      </a:pPr>
                      <a:r>
                        <a:rPr sz="1800" spc="-3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8088/TCP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7332" y="4792405"/>
            <a:ext cx="212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2444" y="4810611"/>
            <a:ext cx="67818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80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5" name="object 5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822" y="386074"/>
            <a:ext cx="7169435" cy="4528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1624" y="263611"/>
            <a:ext cx="2729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ServiceGraph</a:t>
            </a:r>
            <a:endParaRPr sz="3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0888" y="4792405"/>
            <a:ext cx="1289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2444" y="4810611"/>
            <a:ext cx="76136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80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5" name="object 5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6624" y="1071947"/>
            <a:ext cx="8356600" cy="3860800"/>
            <a:chOff x="386624" y="1071947"/>
            <a:chExt cx="8356600" cy="3860800"/>
          </a:xfrm>
        </p:grpSpPr>
        <p:sp>
          <p:nvSpPr>
            <p:cNvPr id="10" name="object 10"/>
            <p:cNvSpPr/>
            <p:nvPr/>
          </p:nvSpPr>
          <p:spPr>
            <a:xfrm>
              <a:off x="386624" y="4747940"/>
              <a:ext cx="868048" cy="15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224" y="1071947"/>
              <a:ext cx="8329930" cy="3860800"/>
            </a:xfrm>
            <a:custGeom>
              <a:avLst/>
              <a:gdLst/>
              <a:ahLst/>
              <a:cxnLst/>
              <a:rect l="l" t="t" r="r" b="b"/>
              <a:pathLst>
                <a:path w="8329930" h="3860800">
                  <a:moveTo>
                    <a:pt x="8329483" y="3860392"/>
                  </a:moveTo>
                  <a:lnTo>
                    <a:pt x="0" y="3860392"/>
                  </a:lnTo>
                  <a:lnTo>
                    <a:pt x="0" y="0"/>
                  </a:lnTo>
                  <a:lnTo>
                    <a:pt x="8329483" y="0"/>
                  </a:lnTo>
                  <a:lnTo>
                    <a:pt x="8329483" y="3860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71624" y="263611"/>
            <a:ext cx="6151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Install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Tracing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(Jaeger,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Zipkin)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pc="-15" dirty="0"/>
              <a:t>$</a:t>
            </a:r>
            <a:r>
              <a:rPr spc="-5" dirty="0"/>
              <a:t> </a:t>
            </a:r>
            <a:r>
              <a:rPr spc="254" dirty="0"/>
              <a:t>curl</a:t>
            </a:r>
          </a:p>
          <a:p>
            <a:pPr marL="12700" marR="5080">
              <a:lnSpc>
                <a:spcPct val="115100"/>
              </a:lnSpc>
              <a:spcBef>
                <a:spcPts val="75"/>
              </a:spcBef>
            </a:pPr>
            <a:r>
              <a:rPr sz="1400" spc="145" dirty="0"/>
              <a:t>https://storage.googleapis.com/gke-release/istio/release/</a:t>
            </a:r>
            <a:r>
              <a:rPr sz="1400" b="1" spc="145" dirty="0">
                <a:latin typeface="Arial"/>
                <a:cs typeface="Arial"/>
              </a:rPr>
              <a:t>1.0.3-gke.3</a:t>
            </a:r>
            <a:r>
              <a:rPr sz="1400" spc="145" dirty="0"/>
              <a:t>/patches/instal  </a:t>
            </a:r>
            <a:r>
              <a:rPr sz="1400" spc="170" dirty="0"/>
              <a:t>l-tracing.yaml </a:t>
            </a:r>
            <a:r>
              <a:rPr spc="520" dirty="0"/>
              <a:t>| </a:t>
            </a:r>
            <a:r>
              <a:rPr spc="170" dirty="0"/>
              <a:t>kubectl </a:t>
            </a:r>
            <a:r>
              <a:rPr spc="125" dirty="0"/>
              <a:t>apply </a:t>
            </a:r>
            <a:r>
              <a:rPr spc="185" dirty="0"/>
              <a:t>-n </a:t>
            </a:r>
            <a:r>
              <a:rPr spc="190" dirty="0"/>
              <a:t>istio-system </a:t>
            </a:r>
            <a:r>
              <a:rPr spc="434" dirty="0"/>
              <a:t>-f</a:t>
            </a:r>
            <a:r>
              <a:rPr spc="1310" dirty="0"/>
              <a:t> </a:t>
            </a:r>
            <a:r>
              <a:rPr spc="390" dirty="0"/>
              <a:t>-</a:t>
            </a:r>
            <a:endParaRPr sz="1400">
              <a:latin typeface="Arial"/>
              <a:cs typeface="Arial"/>
            </a:endParaRPr>
          </a:p>
          <a:p>
            <a:pPr marL="12700" marR="4797425">
              <a:lnSpc>
                <a:spcPct val="116100"/>
              </a:lnSpc>
              <a:spcBef>
                <a:spcPts val="60"/>
              </a:spcBef>
            </a:pPr>
            <a:r>
              <a:rPr sz="1400" spc="130" dirty="0"/>
              <a:t>service "jaeger-query" </a:t>
            </a:r>
            <a:r>
              <a:rPr sz="1400" spc="95" dirty="0"/>
              <a:t>created  </a:t>
            </a:r>
            <a:r>
              <a:rPr sz="1400" spc="130" dirty="0"/>
              <a:t>service </a:t>
            </a:r>
            <a:r>
              <a:rPr sz="1400" spc="175" dirty="0"/>
              <a:t>"jaeger-collector" </a:t>
            </a:r>
            <a:r>
              <a:rPr sz="1400" spc="95" dirty="0"/>
              <a:t>created  </a:t>
            </a:r>
            <a:r>
              <a:rPr sz="1400" spc="130" dirty="0"/>
              <a:t>service "jaeger-agent" </a:t>
            </a:r>
            <a:r>
              <a:rPr sz="1400" spc="95" dirty="0"/>
              <a:t>created  </a:t>
            </a:r>
            <a:r>
              <a:rPr sz="1400" spc="130" dirty="0"/>
              <a:t>service </a:t>
            </a:r>
            <a:r>
              <a:rPr sz="1400" spc="190" dirty="0"/>
              <a:t>"zipkin"</a:t>
            </a:r>
            <a:r>
              <a:rPr sz="1400" spc="90" dirty="0"/>
              <a:t> </a:t>
            </a:r>
            <a:r>
              <a:rPr sz="1400" spc="95" dirty="0"/>
              <a:t>created</a:t>
            </a:r>
            <a:endParaRPr sz="1400"/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130" dirty="0"/>
              <a:t>service </a:t>
            </a:r>
            <a:r>
              <a:rPr sz="1400" spc="185" dirty="0"/>
              <a:t>"tracing"</a:t>
            </a:r>
            <a:r>
              <a:rPr sz="1400" spc="95" dirty="0"/>
              <a:t> created</a:t>
            </a:r>
            <a:endParaRPr sz="1400"/>
          </a:p>
          <a:p>
            <a:pPr>
              <a:lnSpc>
                <a:spcPct val="100000"/>
              </a:lnSpc>
            </a:pPr>
            <a:endParaRPr sz="1400"/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pc="-15" dirty="0"/>
              <a:t>$ </a:t>
            </a:r>
            <a:r>
              <a:rPr spc="170" dirty="0"/>
              <a:t>kubectl </a:t>
            </a:r>
            <a:r>
              <a:rPr spc="150" dirty="0"/>
              <a:t>get </a:t>
            </a:r>
            <a:r>
              <a:rPr spc="85" dirty="0"/>
              <a:t>svc </a:t>
            </a:r>
            <a:r>
              <a:rPr spc="140" dirty="0"/>
              <a:t>jaeger-query </a:t>
            </a:r>
            <a:r>
              <a:rPr spc="185" dirty="0"/>
              <a:t>-n</a:t>
            </a:r>
            <a:r>
              <a:rPr spc="15" dirty="0"/>
              <a:t> </a:t>
            </a:r>
            <a:r>
              <a:rPr spc="190" dirty="0"/>
              <a:t>istio-system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6249" y="3839021"/>
            <a:ext cx="2782570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  <a:tabLst>
                <a:tab pos="1643380" algn="l"/>
              </a:tabLst>
            </a:pPr>
            <a:r>
              <a:rPr sz="1800" spc="-315" dirty="0">
                <a:solidFill>
                  <a:srgbClr val="F7F7F7"/>
                </a:solidFill>
                <a:latin typeface="Arial"/>
                <a:cs typeface="Arial"/>
              </a:rPr>
              <a:t>NAME	</a:t>
            </a:r>
            <a:r>
              <a:rPr sz="1800" spc="-195" dirty="0">
                <a:solidFill>
                  <a:srgbClr val="F7F7F7"/>
                </a:solidFill>
                <a:latin typeface="Arial"/>
                <a:cs typeface="Arial"/>
              </a:rPr>
              <a:t>TYPE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40" dirty="0">
                <a:solidFill>
                  <a:srgbClr val="F7F7F7"/>
                </a:solidFill>
                <a:latin typeface="Arial"/>
                <a:cs typeface="Arial"/>
              </a:rPr>
              <a:t>jaeger-query</a:t>
            </a:r>
            <a:r>
              <a:rPr sz="1800" spc="44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160" dirty="0">
                <a:solidFill>
                  <a:srgbClr val="F7F7F7"/>
                </a:solidFill>
                <a:latin typeface="Arial"/>
                <a:cs typeface="Arial"/>
              </a:rPr>
              <a:t>ClusterIP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94413" y="3839021"/>
            <a:ext cx="341249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635">
              <a:lnSpc>
                <a:spcPct val="114599"/>
              </a:lnSpc>
              <a:spcBef>
                <a:spcPts val="100"/>
              </a:spcBef>
              <a:tabLst>
                <a:tab pos="2018030" algn="l"/>
              </a:tabLst>
            </a:pPr>
            <a:r>
              <a:rPr sz="1800" spc="-85" dirty="0">
                <a:solidFill>
                  <a:srgbClr val="F7F7F7"/>
                </a:solidFill>
                <a:latin typeface="Arial"/>
                <a:cs typeface="Arial"/>
              </a:rPr>
              <a:t>CLUSTER-I</a:t>
            </a:r>
            <a:r>
              <a:rPr sz="1800" spc="-95" dirty="0">
                <a:solidFill>
                  <a:srgbClr val="F7F7F7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F7F7F7"/>
                </a:solidFill>
                <a:latin typeface="Arial"/>
                <a:cs typeface="Arial"/>
              </a:rPr>
              <a:t>	</a:t>
            </a:r>
            <a:r>
              <a:rPr sz="1800" spc="-484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F7F7F7"/>
                </a:solidFill>
                <a:latin typeface="Arial"/>
                <a:cs typeface="Arial"/>
              </a:rPr>
              <a:t>EXTERNAL-IP  </a:t>
            </a:r>
            <a:r>
              <a:rPr sz="1800" spc="95" dirty="0">
                <a:solidFill>
                  <a:srgbClr val="F7F7F7"/>
                </a:solidFill>
                <a:latin typeface="Arial"/>
                <a:cs typeface="Arial"/>
              </a:rPr>
              <a:t>10.31.251.158	</a:t>
            </a:r>
            <a:r>
              <a:rPr sz="1800" spc="-35" dirty="0">
                <a:solidFill>
                  <a:srgbClr val="F7F7F7"/>
                </a:solidFill>
                <a:latin typeface="Arial"/>
                <a:cs typeface="Arial"/>
              </a:rPr>
              <a:t>&lt;none&gt;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55953" y="3839021"/>
            <a:ext cx="115506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14599"/>
              </a:lnSpc>
              <a:spcBef>
                <a:spcPts val="100"/>
              </a:spcBef>
            </a:pPr>
            <a:r>
              <a:rPr sz="1800" spc="-75" dirty="0">
                <a:solidFill>
                  <a:srgbClr val="F7F7F7"/>
                </a:solidFill>
                <a:latin typeface="Arial"/>
                <a:cs typeface="Arial"/>
              </a:rPr>
              <a:t>PORT(S)  </a:t>
            </a:r>
            <a:r>
              <a:rPr sz="1800" spc="-30" dirty="0">
                <a:solidFill>
                  <a:srgbClr val="F7F7F7"/>
                </a:solidFill>
                <a:latin typeface="Arial"/>
                <a:cs typeface="Arial"/>
              </a:rPr>
              <a:t>16686/TCP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111211"/>
            <a:ext cx="4593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Jaeger/Zipkin:</a:t>
            </a:r>
            <a:r>
              <a:rPr sz="3600" spc="-8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Tracing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799" y="827423"/>
            <a:ext cx="8653907" cy="4275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9744" y="4792405"/>
            <a:ext cx="889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4" name="object 4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1624" y="416010"/>
            <a:ext cx="413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What is </a:t>
            </a:r>
            <a:r>
              <a:rPr sz="3600" dirty="0">
                <a:solidFill>
                  <a:srgbClr val="424242"/>
                </a:solidFill>
                <a:latin typeface="RobotoRegular"/>
                <a:cs typeface="RobotoRegular"/>
              </a:rPr>
              <a:t>a</a:t>
            </a:r>
            <a:r>
              <a:rPr sz="3600" spc="-10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container?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474" y="2861843"/>
            <a:ext cx="202120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Lightweight  Hermetically</a:t>
            </a:r>
            <a:r>
              <a:rPr sz="1800" spc="-9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sealed  Isolated</a:t>
            </a:r>
            <a:endParaRPr sz="1800">
              <a:latin typeface="RobotoRegular"/>
              <a:cs typeface="Roboto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81215" y="2861843"/>
            <a:ext cx="177165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Easily</a:t>
            </a:r>
            <a:r>
              <a:rPr sz="1800" spc="-9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deployable  Introspectable  Composable</a:t>
            </a:r>
            <a:endParaRPr sz="1800">
              <a:latin typeface="RobotoRegular"/>
              <a:cs typeface="Roboto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074" y="1421952"/>
            <a:ext cx="435991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45454"/>
                </a:solidFill>
                <a:latin typeface="RobotoRegular"/>
                <a:cs typeface="RobotoRegular"/>
              </a:rPr>
              <a:t>A </a:t>
            </a: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lightweight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way to virtualize</a:t>
            </a:r>
            <a:r>
              <a:rPr sz="1800" spc="-8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applications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Linux (or Windows)</a:t>
            </a:r>
            <a:r>
              <a:rPr sz="1800" spc="-15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processes</a:t>
            </a:r>
            <a:endParaRPr sz="1800">
              <a:latin typeface="RobotoRegular"/>
              <a:cs typeface="RobotoRegular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88688" y="1020972"/>
            <a:ext cx="3517265" cy="3818254"/>
            <a:chOff x="5588688" y="1020972"/>
            <a:chExt cx="3517265" cy="3818254"/>
          </a:xfrm>
        </p:grpSpPr>
        <p:sp>
          <p:nvSpPr>
            <p:cNvPr id="14" name="object 14"/>
            <p:cNvSpPr/>
            <p:nvPr/>
          </p:nvSpPr>
          <p:spPr>
            <a:xfrm>
              <a:off x="5588688" y="2200795"/>
              <a:ext cx="3517192" cy="26378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1486" y="1020972"/>
              <a:ext cx="1013347" cy="85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69935" y="1672593"/>
            <a:ext cx="71964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000000"/>
                </a:solidFill>
                <a:latin typeface="RobotoRegular"/>
                <a:cs typeface="RobotoRegular"/>
              </a:rPr>
              <a:t>Demo</a:t>
            </a:r>
            <a:r>
              <a:rPr sz="6000" spc="-5" dirty="0">
                <a:solidFill>
                  <a:srgbClr val="424242"/>
                </a:solidFill>
                <a:latin typeface="RobotoRegular"/>
                <a:cs typeface="RobotoRegular"/>
              </a:rPr>
              <a:t>: Show</a:t>
            </a:r>
            <a:r>
              <a:rPr sz="60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6000" spc="-10" dirty="0">
                <a:solidFill>
                  <a:srgbClr val="424242"/>
                </a:solidFill>
                <a:latin typeface="RobotoRegular"/>
                <a:cs typeface="RobotoRegular"/>
              </a:rPr>
              <a:t>add-ons</a:t>
            </a:r>
            <a:endParaRPr sz="60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7974" y="4746040"/>
              <a:ext cx="878698" cy="157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624" y="2053167"/>
            <a:ext cx="7027545" cy="12211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Traffic</a:t>
            </a:r>
            <a:r>
              <a:rPr sz="3600" spc="-1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RobotoRegular"/>
                <a:cs typeface="RobotoRegular"/>
              </a:rPr>
              <a:t>Management</a:t>
            </a:r>
            <a:endParaRPr sz="3600">
              <a:latin typeface="RobotoRegular"/>
              <a:cs typeface="RobotoRegular"/>
            </a:endParaRPr>
          </a:p>
          <a:p>
            <a:pPr marL="12700" marR="5080">
              <a:lnSpc>
                <a:spcPct val="100699"/>
              </a:lnSpc>
              <a:spcBef>
                <a:spcPts val="235"/>
              </a:spcBef>
            </a:pP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Request Routing, Discovery </a:t>
            </a:r>
            <a:r>
              <a:rPr dirty="0">
                <a:solidFill>
                  <a:srgbClr val="FFFFFF"/>
                </a:solidFill>
                <a:latin typeface="RobotoRegular"/>
                <a:cs typeface="RobotoRegular"/>
              </a:rPr>
              <a:t>&amp; </a:t>
            </a:r>
            <a:r>
              <a:rPr spc="-5" dirty="0">
                <a:solidFill>
                  <a:srgbClr val="FFFFFF"/>
                </a:solidFill>
                <a:latin typeface="RobotoRegular"/>
                <a:cs typeface="RobotoRegular"/>
              </a:rPr>
              <a:t>Load Balancing, Failure Recovery, Fault  Injection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416010"/>
            <a:ext cx="4170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Traffic</a:t>
            </a:r>
            <a:r>
              <a:rPr sz="3600" spc="-95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Management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848" y="1331531"/>
            <a:ext cx="759333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Istio’s traffic management decouples traffic flow from</a:t>
            </a:r>
            <a:r>
              <a:rPr sz="1800" spc="-3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infrastructure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Discovery </a:t>
            </a:r>
            <a:r>
              <a:rPr sz="1800" b="1" dirty="0">
                <a:solidFill>
                  <a:srgbClr val="545454"/>
                </a:solidFill>
                <a:latin typeface="Roboto"/>
                <a:cs typeface="Roboto"/>
              </a:rPr>
              <a:t>&amp; </a:t>
            </a: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load balancing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across</a:t>
            </a:r>
            <a:r>
              <a:rPr sz="1800" spc="25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services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Dynamic request routing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for A/B testing, gradual rollouts, canary</a:t>
            </a:r>
            <a:r>
              <a:rPr sz="180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releases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Failure recovery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using timeouts, retries, and circuit</a:t>
            </a:r>
            <a:r>
              <a:rPr sz="1800" spc="1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breakers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Fault injection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to test the compatibility of recovery policies across</a:t>
            </a:r>
            <a:r>
              <a:rPr sz="1800" spc="-4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services</a:t>
            </a:r>
            <a:endParaRPr sz="18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0"/>
            <a:ext cx="8757285" cy="5143500"/>
            <a:chOff x="386711" y="0"/>
            <a:chExt cx="8757285" cy="5143500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73135" y="918923"/>
              <a:ext cx="4773815" cy="41992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1449" y="237761"/>
            <a:ext cx="33578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Request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Routing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4147" y="408316"/>
            <a:ext cx="6665861" cy="4474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416010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Failure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Handling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848" y="1331531"/>
            <a:ext cx="7153909" cy="2185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Out-of-the-box opt-in failure recovery features such</a:t>
            </a:r>
            <a:r>
              <a:rPr sz="1800" spc="-2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as: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RobotoRegular"/>
              <a:cs typeface="RobotoRegular"/>
            </a:endParaRPr>
          </a:p>
          <a:p>
            <a:pPr marL="469900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Default </a:t>
            </a: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timeout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for HTTP requests is 15 seconds but</a:t>
            </a:r>
            <a:r>
              <a:rPr sz="1800" spc="-3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configurable</a:t>
            </a:r>
            <a:endParaRPr sz="1800">
              <a:latin typeface="RobotoRegular"/>
              <a:cs typeface="RobotoRegular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The number of </a:t>
            </a: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retries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for </a:t>
            </a:r>
            <a:r>
              <a:rPr sz="1800" dirty="0">
                <a:solidFill>
                  <a:srgbClr val="545454"/>
                </a:solidFill>
                <a:latin typeface="RobotoRegular"/>
                <a:cs typeface="RobotoRegular"/>
              </a:rPr>
              <a:t>a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given HTTP</a:t>
            </a:r>
            <a:r>
              <a:rPr sz="1800" spc="1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request</a:t>
            </a:r>
            <a:endParaRPr sz="1800">
              <a:latin typeface="RobotoRegular"/>
              <a:cs typeface="RobotoRegular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Limits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on number of concurrent</a:t>
            </a:r>
            <a:r>
              <a:rPr sz="1800" spc="-1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connections</a:t>
            </a:r>
            <a:endParaRPr sz="1800">
              <a:latin typeface="RobotoRegular"/>
              <a:cs typeface="RobotoRegular"/>
            </a:endParaRPr>
          </a:p>
          <a:p>
            <a:pPr marL="469265" marR="62230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545454"/>
                </a:solidFill>
                <a:latin typeface="Roboto"/>
                <a:cs typeface="Roboto"/>
              </a:rPr>
              <a:t>Circuit breakers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can be set based on </a:t>
            </a:r>
            <a:r>
              <a:rPr sz="1800" dirty="0">
                <a:solidFill>
                  <a:srgbClr val="545454"/>
                </a:solidFill>
                <a:latin typeface="RobotoRegular"/>
                <a:cs typeface="RobotoRegular"/>
              </a:rPr>
              <a:t>a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number of criteria such as  connection and request</a:t>
            </a:r>
            <a:r>
              <a:rPr sz="1800" spc="-1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limits</a:t>
            </a:r>
            <a:endParaRPr sz="18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416010"/>
            <a:ext cx="288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Fault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Injection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848" y="1291527"/>
            <a:ext cx="7614920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The faults can be either delays or aborts.</a:t>
            </a:r>
            <a:r>
              <a:rPr sz="1800" spc="-15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Examples:</a:t>
            </a:r>
            <a:endParaRPr sz="1800">
              <a:latin typeface="RobotoRegular"/>
              <a:cs typeface="RobotoRegular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45454"/>
                </a:solidFill>
                <a:latin typeface="RobotoRegular"/>
                <a:cs typeface="RobotoRegular"/>
              </a:rPr>
              <a:t>5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second delay in 10% of the requests to the “v1” version of the</a:t>
            </a:r>
            <a:r>
              <a:rPr sz="1800" spc="-45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service</a:t>
            </a:r>
            <a:endParaRPr sz="1800">
              <a:latin typeface="RobotoRegular"/>
              <a:cs typeface="RobotoRegular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Return HTTP 400 error for 10% of the requests to the service</a:t>
            </a:r>
            <a:r>
              <a:rPr sz="1800" spc="-3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545454"/>
                </a:solidFill>
                <a:latin typeface="RobotoRegular"/>
                <a:cs typeface="RobotoRegular"/>
              </a:rPr>
              <a:t>“v1”</a:t>
            </a:r>
            <a:endParaRPr sz="1800">
              <a:latin typeface="RobotoRegular"/>
              <a:cs typeface="RobotoRegular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21572" y="2968968"/>
            <a:ext cx="1758314" cy="1099185"/>
            <a:chOff x="1221572" y="2968968"/>
            <a:chExt cx="1758314" cy="1099185"/>
          </a:xfrm>
        </p:grpSpPr>
        <p:sp>
          <p:nvSpPr>
            <p:cNvPr id="11" name="object 11"/>
            <p:cNvSpPr/>
            <p:nvPr/>
          </p:nvSpPr>
          <p:spPr>
            <a:xfrm>
              <a:off x="1221572" y="2968968"/>
              <a:ext cx="1758296" cy="1098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40622" y="2981668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4" h="1061085">
                  <a:moveTo>
                    <a:pt x="1712246" y="1060497"/>
                  </a:moveTo>
                  <a:lnTo>
                    <a:pt x="7947" y="1060497"/>
                  </a:lnTo>
                  <a:lnTo>
                    <a:pt x="0" y="1052547"/>
                  </a:lnTo>
                  <a:lnTo>
                    <a:pt x="0" y="7949"/>
                  </a:lnTo>
                  <a:lnTo>
                    <a:pt x="7947" y="0"/>
                  </a:lnTo>
                  <a:lnTo>
                    <a:pt x="1707146" y="0"/>
                  </a:lnTo>
                  <a:lnTo>
                    <a:pt x="1711671" y="1874"/>
                  </a:lnTo>
                  <a:lnTo>
                    <a:pt x="1718321" y="8524"/>
                  </a:lnTo>
                  <a:lnTo>
                    <a:pt x="1720196" y="13049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7447" y="3044646"/>
              <a:ext cx="1435157" cy="4357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6497" y="3057343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5">
                  <a:moveTo>
                    <a:pt x="1394072" y="397649"/>
                  </a:moveTo>
                  <a:lnTo>
                    <a:pt x="2979" y="397649"/>
                  </a:lnTo>
                  <a:lnTo>
                    <a:pt x="0" y="394674"/>
                  </a:lnTo>
                  <a:lnTo>
                    <a:pt x="0" y="2974"/>
                  </a:lnTo>
                  <a:lnTo>
                    <a:pt x="2979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6347" y="3199"/>
                  </a:lnTo>
                  <a:lnTo>
                    <a:pt x="1397047" y="4899"/>
                  </a:lnTo>
                  <a:lnTo>
                    <a:pt x="1397047" y="394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94427" y="3146880"/>
            <a:ext cx="601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frontend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74922" y="2968968"/>
            <a:ext cx="3976370" cy="1099185"/>
            <a:chOff x="1474922" y="2968968"/>
            <a:chExt cx="3976370" cy="1099185"/>
          </a:xfrm>
        </p:grpSpPr>
        <p:sp>
          <p:nvSpPr>
            <p:cNvPr id="17" name="object 17"/>
            <p:cNvSpPr/>
            <p:nvPr/>
          </p:nvSpPr>
          <p:spPr>
            <a:xfrm>
              <a:off x="3692842" y="2968968"/>
              <a:ext cx="1758296" cy="1098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11892" y="2981668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4" h="1061085">
                  <a:moveTo>
                    <a:pt x="1712246" y="1060497"/>
                  </a:moveTo>
                  <a:lnTo>
                    <a:pt x="7949" y="1060497"/>
                  </a:lnTo>
                  <a:lnTo>
                    <a:pt x="0" y="1052547"/>
                  </a:lnTo>
                  <a:lnTo>
                    <a:pt x="0" y="7949"/>
                  </a:lnTo>
                  <a:lnTo>
                    <a:pt x="7949" y="0"/>
                  </a:lnTo>
                  <a:lnTo>
                    <a:pt x="1707146" y="0"/>
                  </a:lnTo>
                  <a:lnTo>
                    <a:pt x="1711671" y="1874"/>
                  </a:lnTo>
                  <a:lnTo>
                    <a:pt x="1718321" y="8524"/>
                  </a:lnTo>
                  <a:lnTo>
                    <a:pt x="1720196" y="13049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56567" y="3044021"/>
              <a:ext cx="1435157" cy="4357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75617" y="3056743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5" h="398145">
                  <a:moveTo>
                    <a:pt x="1394072" y="397624"/>
                  </a:moveTo>
                  <a:lnTo>
                    <a:pt x="2974" y="397624"/>
                  </a:lnTo>
                  <a:lnTo>
                    <a:pt x="0" y="39464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5097" y="1924"/>
                  </a:lnTo>
                  <a:lnTo>
                    <a:pt x="1396347" y="3174"/>
                  </a:lnTo>
                  <a:lnTo>
                    <a:pt x="1397047" y="4874"/>
                  </a:lnTo>
                  <a:lnTo>
                    <a:pt x="1397047" y="39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4922" y="3112798"/>
              <a:ext cx="286694" cy="2866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63540" y="3146271"/>
            <a:ext cx="515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movies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87422" y="3112173"/>
            <a:ext cx="2843530" cy="871855"/>
            <a:chOff x="1387422" y="3112173"/>
            <a:chExt cx="2843530" cy="871855"/>
          </a:xfrm>
        </p:grpSpPr>
        <p:sp>
          <p:nvSpPr>
            <p:cNvPr id="24" name="object 24"/>
            <p:cNvSpPr/>
            <p:nvPr/>
          </p:nvSpPr>
          <p:spPr>
            <a:xfrm>
              <a:off x="3944042" y="3112173"/>
              <a:ext cx="286694" cy="2866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87422" y="3548217"/>
              <a:ext cx="1435197" cy="435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6472" y="3560942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22" y="397499"/>
                  </a:moveTo>
                  <a:lnTo>
                    <a:pt x="2979" y="397499"/>
                  </a:lnTo>
                  <a:lnTo>
                    <a:pt x="0" y="394499"/>
                  </a:lnTo>
                  <a:lnTo>
                    <a:pt x="0" y="2974"/>
                  </a:lnTo>
                  <a:lnTo>
                    <a:pt x="2979" y="0"/>
                  </a:lnTo>
                  <a:lnTo>
                    <a:pt x="1392197" y="0"/>
                  </a:lnTo>
                  <a:lnTo>
                    <a:pt x="1393897" y="699"/>
                  </a:lnTo>
                  <a:lnTo>
                    <a:pt x="1395147" y="1924"/>
                  </a:lnTo>
                  <a:lnTo>
                    <a:pt x="1396397" y="3174"/>
                  </a:lnTo>
                  <a:lnTo>
                    <a:pt x="1397097" y="4874"/>
                  </a:lnTo>
                  <a:lnTo>
                    <a:pt x="1397097" y="3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94398" y="3650393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75597" y="3548217"/>
            <a:ext cx="3814445" cy="435609"/>
            <a:chOff x="1475597" y="3548217"/>
            <a:chExt cx="3814445" cy="435609"/>
          </a:xfrm>
        </p:grpSpPr>
        <p:sp>
          <p:nvSpPr>
            <p:cNvPr id="29" name="object 29"/>
            <p:cNvSpPr/>
            <p:nvPr/>
          </p:nvSpPr>
          <p:spPr>
            <a:xfrm>
              <a:off x="3854392" y="3548217"/>
              <a:ext cx="1435197" cy="435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3442" y="3560942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5" h="397510">
                  <a:moveTo>
                    <a:pt x="1394122" y="397499"/>
                  </a:moveTo>
                  <a:lnTo>
                    <a:pt x="2974" y="397499"/>
                  </a:lnTo>
                  <a:lnTo>
                    <a:pt x="0" y="39449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97" y="0"/>
                  </a:lnTo>
                  <a:lnTo>
                    <a:pt x="1393897" y="699"/>
                  </a:lnTo>
                  <a:lnTo>
                    <a:pt x="1395147" y="1924"/>
                  </a:lnTo>
                  <a:lnTo>
                    <a:pt x="1396397" y="3174"/>
                  </a:lnTo>
                  <a:lnTo>
                    <a:pt x="1397097" y="4874"/>
                  </a:lnTo>
                  <a:lnTo>
                    <a:pt x="1397097" y="3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75597" y="3630567"/>
              <a:ext cx="258399" cy="258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261368" y="3650393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42567" y="2968968"/>
            <a:ext cx="3980179" cy="1099185"/>
            <a:chOff x="3942567" y="2968968"/>
            <a:chExt cx="3980179" cy="1099185"/>
          </a:xfrm>
        </p:grpSpPr>
        <p:sp>
          <p:nvSpPr>
            <p:cNvPr id="34" name="object 34"/>
            <p:cNvSpPr/>
            <p:nvPr/>
          </p:nvSpPr>
          <p:spPr>
            <a:xfrm>
              <a:off x="3942567" y="3630567"/>
              <a:ext cx="258399" cy="258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64112" y="2968968"/>
              <a:ext cx="1758296" cy="10985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83162" y="2981668"/>
              <a:ext cx="1720214" cy="1061085"/>
            </a:xfrm>
            <a:custGeom>
              <a:avLst/>
              <a:gdLst/>
              <a:ahLst/>
              <a:cxnLst/>
              <a:rect l="l" t="t" r="r" b="b"/>
              <a:pathLst>
                <a:path w="1720215" h="1061085">
                  <a:moveTo>
                    <a:pt x="1712246" y="1060497"/>
                  </a:moveTo>
                  <a:lnTo>
                    <a:pt x="7949" y="1060497"/>
                  </a:lnTo>
                  <a:lnTo>
                    <a:pt x="0" y="1052547"/>
                  </a:lnTo>
                  <a:lnTo>
                    <a:pt x="0" y="7949"/>
                  </a:lnTo>
                  <a:lnTo>
                    <a:pt x="7949" y="0"/>
                  </a:lnTo>
                  <a:lnTo>
                    <a:pt x="1707146" y="0"/>
                  </a:lnTo>
                  <a:lnTo>
                    <a:pt x="1711671" y="1874"/>
                  </a:lnTo>
                  <a:lnTo>
                    <a:pt x="1718321" y="8524"/>
                  </a:lnTo>
                  <a:lnTo>
                    <a:pt x="1720196" y="13049"/>
                  </a:lnTo>
                  <a:lnTo>
                    <a:pt x="1720196" y="105254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27837" y="3044021"/>
              <a:ext cx="1435157" cy="4357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46887" y="3056743"/>
              <a:ext cx="1397635" cy="398145"/>
            </a:xfrm>
            <a:custGeom>
              <a:avLst/>
              <a:gdLst/>
              <a:ahLst/>
              <a:cxnLst/>
              <a:rect l="l" t="t" r="r" b="b"/>
              <a:pathLst>
                <a:path w="1397634" h="398145">
                  <a:moveTo>
                    <a:pt x="1394072" y="397624"/>
                  </a:moveTo>
                  <a:lnTo>
                    <a:pt x="2974" y="397624"/>
                  </a:lnTo>
                  <a:lnTo>
                    <a:pt x="0" y="39464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72" y="0"/>
                  </a:lnTo>
                  <a:lnTo>
                    <a:pt x="1393847" y="699"/>
                  </a:lnTo>
                  <a:lnTo>
                    <a:pt x="1395097" y="1924"/>
                  </a:lnTo>
                  <a:lnTo>
                    <a:pt x="1396347" y="3174"/>
                  </a:lnTo>
                  <a:lnTo>
                    <a:pt x="1397047" y="4874"/>
                  </a:lnTo>
                  <a:lnTo>
                    <a:pt x="1397047" y="39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734815" y="3146271"/>
            <a:ext cx="366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Regular"/>
                <a:cs typeface="RobotoRegular"/>
              </a:rPr>
              <a:t>stars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25662" y="3112173"/>
            <a:ext cx="1435735" cy="871855"/>
            <a:chOff x="6325662" y="3112173"/>
            <a:chExt cx="1435735" cy="871855"/>
          </a:xfrm>
        </p:grpSpPr>
        <p:sp>
          <p:nvSpPr>
            <p:cNvPr id="41" name="object 41"/>
            <p:cNvSpPr/>
            <p:nvPr/>
          </p:nvSpPr>
          <p:spPr>
            <a:xfrm>
              <a:off x="6415312" y="3112173"/>
              <a:ext cx="286694" cy="2866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25662" y="3548217"/>
              <a:ext cx="1435197" cy="435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44712" y="3560942"/>
              <a:ext cx="1397635" cy="397510"/>
            </a:xfrm>
            <a:custGeom>
              <a:avLst/>
              <a:gdLst/>
              <a:ahLst/>
              <a:cxnLst/>
              <a:rect l="l" t="t" r="r" b="b"/>
              <a:pathLst>
                <a:path w="1397634" h="397510">
                  <a:moveTo>
                    <a:pt x="1394122" y="397499"/>
                  </a:moveTo>
                  <a:lnTo>
                    <a:pt x="2974" y="397499"/>
                  </a:lnTo>
                  <a:lnTo>
                    <a:pt x="0" y="394499"/>
                  </a:lnTo>
                  <a:lnTo>
                    <a:pt x="0" y="2974"/>
                  </a:lnTo>
                  <a:lnTo>
                    <a:pt x="2974" y="0"/>
                  </a:lnTo>
                  <a:lnTo>
                    <a:pt x="1392197" y="0"/>
                  </a:lnTo>
                  <a:lnTo>
                    <a:pt x="1393897" y="699"/>
                  </a:lnTo>
                  <a:lnTo>
                    <a:pt x="1395147" y="1924"/>
                  </a:lnTo>
                  <a:lnTo>
                    <a:pt x="1396397" y="3174"/>
                  </a:lnTo>
                  <a:lnTo>
                    <a:pt x="1397097" y="4874"/>
                  </a:lnTo>
                  <a:lnTo>
                    <a:pt x="1397097" y="394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732634" y="3650393"/>
            <a:ext cx="397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RobotoRegular"/>
                <a:cs typeface="RobotoRegular"/>
              </a:rPr>
              <a:t>proxy</a:t>
            </a:r>
            <a:endParaRPr sz="1200">
              <a:latin typeface="RobotoRegular"/>
              <a:cs typeface="RobotoRegular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803569" y="3630567"/>
            <a:ext cx="3869054" cy="258445"/>
            <a:chOff x="2803569" y="3630567"/>
            <a:chExt cx="3869054" cy="258445"/>
          </a:xfrm>
        </p:grpSpPr>
        <p:sp>
          <p:nvSpPr>
            <p:cNvPr id="46" name="object 46"/>
            <p:cNvSpPr/>
            <p:nvPr/>
          </p:nvSpPr>
          <p:spPr>
            <a:xfrm>
              <a:off x="6413837" y="3630567"/>
              <a:ext cx="258399" cy="258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3569" y="3759692"/>
              <a:ext cx="984250" cy="0"/>
            </a:xfrm>
            <a:custGeom>
              <a:avLst/>
              <a:gdLst/>
              <a:ahLst/>
              <a:cxnLst/>
              <a:rect l="l" t="t" r="r" b="b"/>
              <a:pathLst>
                <a:path w="984250">
                  <a:moveTo>
                    <a:pt x="0" y="0"/>
                  </a:moveTo>
                  <a:lnTo>
                    <a:pt x="984073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87642" y="373861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0" y="0"/>
                  </a:lnTo>
                  <a:lnTo>
                    <a:pt x="57874" y="21074"/>
                  </a:lnTo>
                  <a:lnTo>
                    <a:pt x="0" y="42124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87642" y="373861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57874" y="21074"/>
                  </a:lnTo>
                  <a:lnTo>
                    <a:pt x="0" y="0"/>
                  </a:lnTo>
                  <a:lnTo>
                    <a:pt x="0" y="42124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70539" y="3759692"/>
              <a:ext cx="988694" cy="0"/>
            </a:xfrm>
            <a:custGeom>
              <a:avLst/>
              <a:gdLst/>
              <a:ahLst/>
              <a:cxnLst/>
              <a:rect l="l" t="t" r="r" b="b"/>
              <a:pathLst>
                <a:path w="988695">
                  <a:moveTo>
                    <a:pt x="0" y="0"/>
                  </a:moveTo>
                  <a:lnTo>
                    <a:pt x="988573" y="0"/>
                  </a:lnTo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59112" y="373861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0" y="0"/>
                  </a:lnTo>
                  <a:lnTo>
                    <a:pt x="57874" y="21074"/>
                  </a:lnTo>
                  <a:lnTo>
                    <a:pt x="0" y="42124"/>
                  </a:lnTo>
                  <a:close/>
                </a:path>
              </a:pathLst>
            </a:custGeom>
            <a:solidFill>
              <a:srgbClr val="4283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59112" y="3738617"/>
              <a:ext cx="58419" cy="42545"/>
            </a:xfrm>
            <a:custGeom>
              <a:avLst/>
              <a:gdLst/>
              <a:ahLst/>
              <a:cxnLst/>
              <a:rect l="l" t="t" r="r" b="b"/>
              <a:pathLst>
                <a:path w="58420" h="42545">
                  <a:moveTo>
                    <a:pt x="0" y="42124"/>
                  </a:moveTo>
                  <a:lnTo>
                    <a:pt x="57874" y="21074"/>
                  </a:lnTo>
                  <a:lnTo>
                    <a:pt x="0" y="0"/>
                  </a:lnTo>
                  <a:lnTo>
                    <a:pt x="0" y="42124"/>
                  </a:lnTo>
                  <a:close/>
                </a:path>
              </a:pathLst>
            </a:custGeom>
            <a:ln w="19049">
              <a:solidFill>
                <a:srgbClr val="4283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819448" y="4124427"/>
            <a:ext cx="985519" cy="34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sz="900" spc="-5" dirty="0">
                <a:solidFill>
                  <a:srgbClr val="424242"/>
                </a:solidFill>
                <a:latin typeface="Courier New"/>
                <a:cs typeface="Courier New"/>
              </a:rPr>
              <a:t>timeout:</a:t>
            </a:r>
            <a:r>
              <a:rPr sz="900" spc="-9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424242"/>
                </a:solidFill>
                <a:latin typeface="Courier New"/>
                <a:cs typeface="Courier New"/>
              </a:rPr>
              <a:t>100ms  retries:</a:t>
            </a:r>
            <a:r>
              <a:rPr sz="900" spc="-25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424242"/>
                </a:solidFill>
                <a:latin typeface="Courier New"/>
                <a:cs typeface="Courier New"/>
              </a:rPr>
              <a:t>3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50241" y="2658632"/>
            <a:ext cx="576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E94234"/>
                </a:solidFill>
                <a:latin typeface="Roboto"/>
                <a:cs typeface="Roboto"/>
              </a:rPr>
              <a:t>300ms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88666" y="4124427"/>
            <a:ext cx="985519" cy="34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sz="900" spc="-5" dirty="0">
                <a:solidFill>
                  <a:srgbClr val="424242"/>
                </a:solidFill>
                <a:latin typeface="Courier New"/>
                <a:cs typeface="Courier New"/>
              </a:rPr>
              <a:t>timeout:</a:t>
            </a:r>
            <a:r>
              <a:rPr sz="900" spc="-90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424242"/>
                </a:solidFill>
                <a:latin typeface="Courier New"/>
                <a:cs typeface="Courier New"/>
              </a:rPr>
              <a:t>200ms  retries:</a:t>
            </a:r>
            <a:r>
              <a:rPr sz="900" spc="-25" dirty="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424242"/>
                </a:solidFill>
                <a:latin typeface="Courier New"/>
                <a:cs typeface="Courier New"/>
              </a:rPr>
              <a:t>2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19459" y="2658632"/>
            <a:ext cx="576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E94234"/>
                </a:solidFill>
                <a:latin typeface="Roboto"/>
                <a:cs typeface="Roboto"/>
              </a:rPr>
              <a:t>400ms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6624" y="4747940"/>
            <a:ext cx="868048" cy="155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1571" y="1678689"/>
            <a:ext cx="74542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000000"/>
                </a:solidFill>
                <a:latin typeface="RobotoRegular"/>
                <a:cs typeface="RobotoRegular"/>
              </a:rPr>
              <a:t>Demo</a:t>
            </a:r>
            <a:r>
              <a:rPr sz="4800" spc="-5" dirty="0">
                <a:solidFill>
                  <a:srgbClr val="424242"/>
                </a:solidFill>
                <a:latin typeface="RobotoRegular"/>
                <a:cs typeface="RobotoRegular"/>
              </a:rPr>
              <a:t>: </a:t>
            </a:r>
            <a:r>
              <a:rPr sz="4800" spc="-10" dirty="0">
                <a:solidFill>
                  <a:srgbClr val="424242"/>
                </a:solidFill>
                <a:latin typeface="RobotoRegular"/>
                <a:cs typeface="RobotoRegular"/>
              </a:rPr>
              <a:t>Traffic</a:t>
            </a:r>
            <a:r>
              <a:rPr sz="4800" spc="-8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4800" spc="-5" dirty="0">
                <a:solidFill>
                  <a:srgbClr val="424242"/>
                </a:solidFill>
                <a:latin typeface="RobotoRegular"/>
                <a:cs typeface="RobotoRegular"/>
              </a:rPr>
              <a:t>Management</a:t>
            </a:r>
            <a:endParaRPr sz="48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9395" y="1362564"/>
            <a:ext cx="8112125" cy="29400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370"/>
              </a:spcBef>
            </a:pPr>
            <a:r>
              <a:rPr sz="2400" b="1" spc="-5" dirty="0">
                <a:solidFill>
                  <a:srgbClr val="878787"/>
                </a:solidFill>
                <a:latin typeface="Roboto"/>
                <a:cs typeface="Roboto"/>
              </a:rPr>
              <a:t>Mete</a:t>
            </a:r>
            <a:r>
              <a:rPr sz="2400" b="1" spc="-10" dirty="0">
                <a:solidFill>
                  <a:srgbClr val="878787"/>
                </a:solidFill>
                <a:latin typeface="Roboto"/>
                <a:cs typeface="Roboto"/>
              </a:rPr>
              <a:t> </a:t>
            </a:r>
            <a:r>
              <a:rPr sz="2400" b="1" spc="-5" dirty="0">
                <a:solidFill>
                  <a:srgbClr val="878787"/>
                </a:solidFill>
                <a:latin typeface="Roboto"/>
                <a:cs typeface="Roboto"/>
              </a:rPr>
              <a:t>Atamel</a:t>
            </a:r>
            <a:endParaRPr sz="2400">
              <a:latin typeface="Roboto"/>
              <a:cs typeface="Roboto"/>
            </a:endParaRPr>
          </a:p>
          <a:p>
            <a:pPr marL="10160" algn="ctr">
              <a:lnSpc>
                <a:spcPct val="100000"/>
              </a:lnSpc>
              <a:spcBef>
                <a:spcPts val="270"/>
              </a:spcBef>
            </a:pPr>
            <a:r>
              <a:rPr sz="2400" spc="-5" dirty="0">
                <a:solidFill>
                  <a:srgbClr val="878787"/>
                </a:solidFill>
                <a:latin typeface="RobotoRegular"/>
                <a:cs typeface="RobotoRegular"/>
              </a:rPr>
              <a:t>@meteatamel</a:t>
            </a:r>
            <a:endParaRPr sz="24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RobotoRegular"/>
              <a:cs typeface="RobotoRegular"/>
            </a:endParaRPr>
          </a:p>
          <a:p>
            <a:pPr marL="12700" marR="5080" algn="ctr">
              <a:lnSpc>
                <a:spcPct val="111100"/>
              </a:lnSpc>
            </a:pPr>
            <a:r>
              <a:rPr sz="1800" spc="-5" dirty="0">
                <a:solidFill>
                  <a:srgbClr val="878787"/>
                </a:solidFill>
                <a:latin typeface="RobotoRegular"/>
                <a:cs typeface="RobotoRegular"/>
              </a:rPr>
              <a:t>https://codelabs.developers.google.com/codelabs/cloud-istio-aspnetcore-part1  https://codelabs.developers.google.com/codelabs/cloud-istio-aspnetcore-part2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RobotoRegular"/>
              <a:cs typeface="RobotoRegular"/>
            </a:endParaRPr>
          </a:p>
          <a:p>
            <a:pPr marL="10160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878787"/>
                </a:solidFill>
                <a:latin typeface="RobotoRegular"/>
                <a:cs typeface="RobotoRegular"/>
              </a:rPr>
              <a:t>@istiomesh</a:t>
            </a:r>
            <a:endParaRPr sz="2400">
              <a:latin typeface="RobotoRegular"/>
              <a:cs typeface="RobotoRegular"/>
            </a:endParaRPr>
          </a:p>
          <a:p>
            <a:pPr marL="7620" algn="ctr">
              <a:lnSpc>
                <a:spcPct val="100000"/>
              </a:lnSpc>
              <a:spcBef>
                <a:spcPts val="270"/>
              </a:spcBef>
            </a:pPr>
            <a:r>
              <a:rPr sz="2400" spc="-5" dirty="0">
                <a:solidFill>
                  <a:srgbClr val="878787"/>
                </a:solidFill>
                <a:latin typeface="RobotoRegular"/>
                <a:cs typeface="RobotoRegular"/>
                <a:hlinkClick r:id="rId2"/>
              </a:rPr>
              <a:t>istio-users@googlegroups.com</a:t>
            </a:r>
            <a:endParaRPr sz="24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74382" y="371069"/>
            <a:ext cx="37884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>
                <a:solidFill>
                  <a:srgbClr val="000000"/>
                </a:solidFill>
              </a:rPr>
              <a:t>Thank</a:t>
            </a:r>
            <a:r>
              <a:rPr sz="6000" spc="-100" dirty="0">
                <a:solidFill>
                  <a:srgbClr val="000000"/>
                </a:solidFill>
              </a:rPr>
              <a:t> </a:t>
            </a:r>
            <a:r>
              <a:rPr sz="6000" dirty="0">
                <a:solidFill>
                  <a:srgbClr val="000000"/>
                </a:solidFill>
              </a:rPr>
              <a:t>you!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6881" y="4938889"/>
            <a:ext cx="3619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5"/>
              </a:lnSpc>
            </a:pPr>
            <a:r>
              <a:rPr sz="500" dirty="0">
                <a:solidFill>
                  <a:srgbClr val="747474"/>
                </a:solidFill>
                <a:latin typeface="RobotoRegular"/>
                <a:cs typeface="RobotoRegular"/>
              </a:rPr>
              <a:t>5</a:t>
            </a:r>
            <a:endParaRPr sz="500">
              <a:latin typeface="RobotoRegular"/>
              <a:cs typeface="RobotoRegula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624" y="420750"/>
            <a:ext cx="4940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0000"/>
                </a:solidFill>
                <a:latin typeface="RobotoRegular"/>
                <a:cs typeface="RobotoRegular"/>
              </a:rPr>
              <a:t>Docker: Tooling for the</a:t>
            </a:r>
            <a:r>
              <a:rPr sz="2800" spc="-100" dirty="0">
                <a:solidFill>
                  <a:srgbClr val="000000"/>
                </a:solidFill>
                <a:latin typeface="RobotoRegular"/>
                <a:cs typeface="RobotoRegular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RobotoRegular"/>
                <a:cs typeface="RobotoRegular"/>
              </a:rPr>
              <a:t>masses</a:t>
            </a:r>
            <a:endParaRPr sz="2800">
              <a:latin typeface="RobotoRegular"/>
              <a:cs typeface="Roboto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1338" y="0"/>
            <a:ext cx="3522979" cy="5143500"/>
          </a:xfrm>
          <a:custGeom>
            <a:avLst/>
            <a:gdLst/>
            <a:ahLst/>
            <a:cxnLst/>
            <a:rect l="l" t="t" r="r" b="b"/>
            <a:pathLst>
              <a:path w="3522979" h="5143500">
                <a:moveTo>
                  <a:pt x="3522592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3522592" y="0"/>
                </a:lnTo>
                <a:lnTo>
                  <a:pt x="3522592" y="514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51562" y="1819525"/>
            <a:ext cx="2701290" cy="167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29" dirty="0">
                <a:solidFill>
                  <a:srgbClr val="89BCFF"/>
                </a:solidFill>
                <a:latin typeface="Arial"/>
                <a:cs typeface="Arial"/>
              </a:rPr>
              <a:t>FROM    </a:t>
            </a:r>
            <a:r>
              <a:rPr sz="1200" b="1" spc="-170" dirty="0">
                <a:solidFill>
                  <a:srgbClr val="89BCFF"/>
                </a:solidFill>
                <a:latin typeface="Arial"/>
                <a:cs typeface="Arial"/>
              </a:rPr>
              <a:t> </a:t>
            </a:r>
            <a:r>
              <a:rPr sz="1200" b="1" spc="85" dirty="0">
                <a:solidFill>
                  <a:srgbClr val="64AF42"/>
                </a:solidFill>
                <a:latin typeface="Arial"/>
                <a:cs typeface="Arial"/>
              </a:rPr>
              <a:t>debian:latest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215" dirty="0">
                <a:solidFill>
                  <a:srgbClr val="89BCFF"/>
                </a:solidFill>
                <a:latin typeface="Arial"/>
                <a:cs typeface="Arial"/>
              </a:rPr>
              <a:t>RUN      </a:t>
            </a:r>
            <a:r>
              <a:rPr sz="1200" b="1" spc="80" dirty="0">
                <a:solidFill>
                  <a:srgbClr val="64AF42"/>
                </a:solidFill>
                <a:latin typeface="Arial"/>
                <a:cs typeface="Arial"/>
              </a:rPr>
              <a:t>apt-get</a:t>
            </a:r>
            <a:r>
              <a:rPr sz="1200" b="1" spc="240" dirty="0">
                <a:solidFill>
                  <a:srgbClr val="64AF4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64AF42"/>
                </a:solidFill>
                <a:latin typeface="Arial"/>
                <a:cs typeface="Arial"/>
              </a:rPr>
              <a:t>update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b="1" spc="-215" dirty="0">
                <a:solidFill>
                  <a:srgbClr val="89BCFF"/>
                </a:solidFill>
                <a:latin typeface="Arial"/>
                <a:cs typeface="Arial"/>
              </a:rPr>
              <a:t>RUN </a:t>
            </a:r>
            <a:r>
              <a:rPr sz="1200" b="1" spc="80" dirty="0">
                <a:solidFill>
                  <a:srgbClr val="64AF42"/>
                </a:solidFill>
                <a:latin typeface="Arial"/>
                <a:cs typeface="Arial"/>
              </a:rPr>
              <a:t>apt-get </a:t>
            </a:r>
            <a:r>
              <a:rPr sz="1200" b="1" spc="160" dirty="0">
                <a:solidFill>
                  <a:srgbClr val="64AF42"/>
                </a:solidFill>
                <a:latin typeface="Arial"/>
                <a:cs typeface="Arial"/>
              </a:rPr>
              <a:t>install </a:t>
            </a:r>
            <a:r>
              <a:rPr sz="1200" b="1" spc="120" dirty="0">
                <a:solidFill>
                  <a:srgbClr val="64AF42"/>
                </a:solidFill>
                <a:latin typeface="Arial"/>
                <a:cs typeface="Arial"/>
              </a:rPr>
              <a:t>-y</a:t>
            </a:r>
            <a:r>
              <a:rPr sz="1200" b="1" spc="254" dirty="0">
                <a:solidFill>
                  <a:srgbClr val="64AF42"/>
                </a:solidFill>
                <a:latin typeface="Arial"/>
                <a:cs typeface="Arial"/>
              </a:rPr>
              <a:t> </a:t>
            </a:r>
            <a:r>
              <a:rPr sz="1200" b="1" spc="10" dirty="0">
                <a:solidFill>
                  <a:srgbClr val="64AF42"/>
                </a:solidFill>
                <a:latin typeface="Arial"/>
                <a:cs typeface="Arial"/>
              </a:rPr>
              <a:t>nginx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229199"/>
              </a:lnSpc>
            </a:pPr>
            <a:r>
              <a:rPr sz="1200" b="1" spc="-254" dirty="0">
                <a:solidFill>
                  <a:srgbClr val="89BCFF"/>
                </a:solidFill>
                <a:latin typeface="Arial"/>
                <a:cs typeface="Arial"/>
              </a:rPr>
              <a:t>CMD </a:t>
            </a:r>
            <a:r>
              <a:rPr sz="1200" b="1" spc="35" dirty="0">
                <a:solidFill>
                  <a:srgbClr val="64AF42"/>
                </a:solidFill>
                <a:latin typeface="Arial"/>
                <a:cs typeface="Arial"/>
              </a:rPr>
              <a:t>[“nginx”,”-g”,”daemon </a:t>
            </a:r>
            <a:r>
              <a:rPr sz="1200" b="1" spc="165" dirty="0">
                <a:solidFill>
                  <a:srgbClr val="64AF42"/>
                </a:solidFill>
                <a:latin typeface="Arial"/>
                <a:cs typeface="Arial"/>
              </a:rPr>
              <a:t>off;”]  </a:t>
            </a:r>
            <a:r>
              <a:rPr sz="1200" b="1" spc="-170" dirty="0">
                <a:solidFill>
                  <a:srgbClr val="89BCFF"/>
                </a:solidFill>
                <a:latin typeface="Arial"/>
                <a:cs typeface="Arial"/>
              </a:rPr>
              <a:t>EXPOSE</a:t>
            </a:r>
            <a:r>
              <a:rPr sz="1200" b="1" spc="-160" dirty="0">
                <a:solidFill>
                  <a:srgbClr val="89BCFF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64AF42"/>
                </a:solidFill>
                <a:latin typeface="Arial"/>
                <a:cs typeface="Arial"/>
              </a:rPr>
              <a:t>80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624" y="1216403"/>
            <a:ext cx="4869180" cy="2680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747474"/>
                </a:solidFill>
                <a:latin typeface="Roboto"/>
                <a:cs typeface="Roboto"/>
              </a:rPr>
              <a:t>Docker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is </a:t>
            </a:r>
            <a:r>
              <a:rPr sz="1800" dirty="0">
                <a:solidFill>
                  <a:srgbClr val="747474"/>
                </a:solidFill>
                <a:latin typeface="RobotoRegular"/>
                <a:cs typeface="RobotoRegular"/>
              </a:rPr>
              <a:t>a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container runtime and image</a:t>
            </a:r>
            <a:r>
              <a:rPr sz="1800" spc="-75" dirty="0">
                <a:solidFill>
                  <a:srgbClr val="74747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format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</a:pPr>
            <a:endParaRPr sz="21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RobotoRegular"/>
              <a:cs typeface="RobotoRegular"/>
            </a:endParaRPr>
          </a:p>
          <a:p>
            <a:pPr marL="12700" marR="1102995">
              <a:lnSpc>
                <a:spcPct val="114599"/>
              </a:lnSpc>
            </a:pPr>
            <a:r>
              <a:rPr sz="1800" b="1" spc="-5" dirty="0">
                <a:solidFill>
                  <a:srgbClr val="747474"/>
                </a:solidFill>
                <a:latin typeface="Roboto"/>
                <a:cs typeface="Roboto"/>
              </a:rPr>
              <a:t>Dockerfile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defines the dependencies,  environment and the code to</a:t>
            </a:r>
            <a:r>
              <a:rPr sz="1800" spc="-35" dirty="0">
                <a:solidFill>
                  <a:srgbClr val="747474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run</a:t>
            </a:r>
            <a:endParaRPr sz="18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</a:pPr>
            <a:endParaRPr sz="210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RobotoRegular"/>
              <a:cs typeface="RobotoRegular"/>
            </a:endParaRPr>
          </a:p>
          <a:p>
            <a:pPr marL="12700" marR="764540">
              <a:lnSpc>
                <a:spcPct val="114599"/>
              </a:lnSpc>
            </a:pPr>
            <a:r>
              <a:rPr sz="1800" b="1" spc="-5" dirty="0">
                <a:solidFill>
                  <a:srgbClr val="747474"/>
                </a:solidFill>
                <a:latin typeface="Roboto"/>
                <a:cs typeface="Roboto"/>
              </a:rPr>
              <a:t>Container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is </a:t>
            </a:r>
            <a:r>
              <a:rPr sz="1800" dirty="0">
                <a:solidFill>
                  <a:srgbClr val="747474"/>
                </a:solidFill>
                <a:latin typeface="RobotoRegular"/>
                <a:cs typeface="RobotoRegular"/>
              </a:rPr>
              <a:t>a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consistent invocation of </a:t>
            </a:r>
            <a:r>
              <a:rPr sz="1800" dirty="0">
                <a:solidFill>
                  <a:srgbClr val="747474"/>
                </a:solidFill>
                <a:latin typeface="RobotoRegular"/>
                <a:cs typeface="RobotoRegular"/>
              </a:rPr>
              <a:t>a  </a:t>
            </a:r>
            <a:r>
              <a:rPr sz="1800" spc="-5" dirty="0">
                <a:solidFill>
                  <a:srgbClr val="747474"/>
                </a:solidFill>
                <a:latin typeface="RobotoRegular"/>
                <a:cs typeface="RobotoRegular"/>
              </a:rPr>
              <a:t>Dockerfile</a:t>
            </a:r>
            <a:endParaRPr sz="1800">
              <a:latin typeface="RobotoRegular"/>
              <a:cs typeface="Roboto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75960" y="531848"/>
            <a:ext cx="1013347" cy="854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339810"/>
            <a:ext cx="5377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Containers are not</a:t>
            </a:r>
            <a:r>
              <a:rPr sz="3600" spc="-8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enough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57743" y="3557767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97" y="1451997"/>
                </a:moveTo>
                <a:lnTo>
                  <a:pt x="362999" y="1451997"/>
                </a:lnTo>
                <a:lnTo>
                  <a:pt x="0" y="725998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8"/>
                </a:lnTo>
                <a:lnTo>
                  <a:pt x="1373997" y="1451997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8520" y="4054393"/>
            <a:ext cx="7950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65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Service  Discovery</a:t>
            </a:r>
            <a:endParaRPr sz="1400">
              <a:latin typeface="RobotoRegular"/>
              <a:cs typeface="Roboto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78329" y="2811131"/>
            <a:ext cx="1746885" cy="1461770"/>
            <a:chOff x="1578329" y="2811131"/>
            <a:chExt cx="1746885" cy="1461770"/>
          </a:xfrm>
        </p:grpSpPr>
        <p:sp>
          <p:nvSpPr>
            <p:cNvPr id="12" name="object 12"/>
            <p:cNvSpPr/>
            <p:nvPr/>
          </p:nvSpPr>
          <p:spPr>
            <a:xfrm>
              <a:off x="1583091" y="2815894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1374002" y="1451997"/>
                  </a:moveTo>
                  <a:lnTo>
                    <a:pt x="362999" y="1451997"/>
                  </a:lnTo>
                  <a:lnTo>
                    <a:pt x="0" y="725998"/>
                  </a:lnTo>
                  <a:lnTo>
                    <a:pt x="362999" y="0"/>
                  </a:lnTo>
                  <a:lnTo>
                    <a:pt x="1374002" y="0"/>
                  </a:lnTo>
                  <a:lnTo>
                    <a:pt x="1737001" y="725998"/>
                  </a:lnTo>
                  <a:lnTo>
                    <a:pt x="1374002" y="1451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3091" y="2815894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0" y="725998"/>
                  </a:moveTo>
                  <a:lnTo>
                    <a:pt x="362999" y="0"/>
                  </a:lnTo>
                  <a:lnTo>
                    <a:pt x="1374002" y="0"/>
                  </a:lnTo>
                  <a:lnTo>
                    <a:pt x="1737001" y="725998"/>
                  </a:lnTo>
                  <a:lnTo>
                    <a:pt x="1374002" y="1451997"/>
                  </a:lnTo>
                  <a:lnTo>
                    <a:pt x="362999" y="1451997"/>
                  </a:lnTo>
                  <a:lnTo>
                    <a:pt x="0" y="7259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52986" y="3417296"/>
            <a:ext cx="996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45454"/>
                </a:solidFill>
                <a:latin typeface="RobotoRegular"/>
                <a:cs typeface="RobotoRegular"/>
              </a:rPr>
              <a:t>Redundancy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57743" y="2008065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97" y="1452002"/>
                </a:moveTo>
                <a:lnTo>
                  <a:pt x="362999" y="1452002"/>
                </a:lnTo>
                <a:lnTo>
                  <a:pt x="0" y="726003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6003"/>
                </a:lnTo>
                <a:lnTo>
                  <a:pt x="1373997" y="145200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7240" y="2609472"/>
            <a:ext cx="898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Scheduling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83091" y="1248799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4002" y="1451994"/>
                </a:moveTo>
                <a:lnTo>
                  <a:pt x="362999" y="1451994"/>
                </a:lnTo>
                <a:lnTo>
                  <a:pt x="0" y="725998"/>
                </a:lnTo>
                <a:lnTo>
                  <a:pt x="362999" y="0"/>
                </a:lnTo>
                <a:lnTo>
                  <a:pt x="1374002" y="0"/>
                </a:lnTo>
                <a:lnTo>
                  <a:pt x="1737001" y="725998"/>
                </a:lnTo>
                <a:lnTo>
                  <a:pt x="1374002" y="145199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51293" y="1745433"/>
            <a:ext cx="100012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83210" marR="5080" indent="-27114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Scaling up</a:t>
            </a:r>
            <a:r>
              <a:rPr sz="14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400" dirty="0">
                <a:solidFill>
                  <a:srgbClr val="FFFFFF"/>
                </a:solidFill>
                <a:latin typeface="RobotoRegular"/>
                <a:cs typeface="RobotoRegular"/>
              </a:rPr>
              <a:t>&amp;  </a:t>
            </a: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down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47491" y="2815894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97" y="1451997"/>
                </a:moveTo>
                <a:lnTo>
                  <a:pt x="362999" y="1451997"/>
                </a:lnTo>
                <a:lnTo>
                  <a:pt x="0" y="725998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8"/>
                </a:lnTo>
                <a:lnTo>
                  <a:pt x="1373997" y="1451997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06447" y="3312521"/>
            <a:ext cx="1017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19405" marR="5080" indent="-3073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Rolling out</a:t>
            </a:r>
            <a:r>
              <a:rPr sz="14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400" dirty="0">
                <a:solidFill>
                  <a:srgbClr val="FFFFFF"/>
                </a:solidFill>
                <a:latin typeface="RobotoRegular"/>
                <a:cs typeface="RobotoRegular"/>
              </a:rPr>
              <a:t>&amp;  back</a:t>
            </a:r>
            <a:endParaRPr sz="1400">
              <a:latin typeface="RobotoRegular"/>
              <a:cs typeface="RobotoRegular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42728" y="1223035"/>
            <a:ext cx="1746885" cy="1461770"/>
            <a:chOff x="4542728" y="1223035"/>
            <a:chExt cx="1746885" cy="1461770"/>
          </a:xfrm>
        </p:grpSpPr>
        <p:sp>
          <p:nvSpPr>
            <p:cNvPr id="22" name="object 22"/>
            <p:cNvSpPr/>
            <p:nvPr/>
          </p:nvSpPr>
          <p:spPr>
            <a:xfrm>
              <a:off x="4547491" y="1227797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1373997" y="1451997"/>
                  </a:moveTo>
                  <a:lnTo>
                    <a:pt x="362999" y="1451997"/>
                  </a:lnTo>
                  <a:lnTo>
                    <a:pt x="0" y="725998"/>
                  </a:lnTo>
                  <a:lnTo>
                    <a:pt x="362999" y="0"/>
                  </a:lnTo>
                  <a:lnTo>
                    <a:pt x="1373997" y="0"/>
                  </a:lnTo>
                  <a:lnTo>
                    <a:pt x="1736996" y="725998"/>
                  </a:lnTo>
                  <a:lnTo>
                    <a:pt x="1373997" y="1451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47491" y="1227797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0" y="725998"/>
                  </a:moveTo>
                  <a:lnTo>
                    <a:pt x="362999" y="0"/>
                  </a:lnTo>
                  <a:lnTo>
                    <a:pt x="1373997" y="0"/>
                  </a:lnTo>
                  <a:lnTo>
                    <a:pt x="1736996" y="725998"/>
                  </a:lnTo>
                  <a:lnTo>
                    <a:pt x="1373997" y="1451997"/>
                  </a:lnTo>
                  <a:lnTo>
                    <a:pt x="362999" y="1451997"/>
                  </a:lnTo>
                  <a:lnTo>
                    <a:pt x="0" y="7259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06359" y="1829205"/>
            <a:ext cx="818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45454"/>
                </a:solidFill>
                <a:latin typeface="RobotoRegular"/>
                <a:cs typeface="RobotoRegular"/>
              </a:rPr>
              <a:t>Resiliency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2087" y="3577892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59" h="1452245">
                <a:moveTo>
                  <a:pt x="1373997" y="1451997"/>
                </a:moveTo>
                <a:lnTo>
                  <a:pt x="362999" y="1451997"/>
                </a:lnTo>
                <a:lnTo>
                  <a:pt x="0" y="725998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8"/>
                </a:lnTo>
                <a:lnTo>
                  <a:pt x="1373997" y="1451997"/>
                </a:lnTo>
                <a:close/>
              </a:path>
            </a:pathLst>
          </a:custGeom>
          <a:solidFill>
            <a:srgbClr val="747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40882" y="4074519"/>
            <a:ext cx="6978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1435" marR="5080" indent="-3873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Config</a:t>
            </a:r>
            <a:r>
              <a:rPr sz="1400" spc="-9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400" dirty="0">
                <a:solidFill>
                  <a:srgbClr val="FFFFFF"/>
                </a:solidFill>
                <a:latin typeface="RobotoRegular"/>
                <a:cs typeface="RobotoRegular"/>
              </a:rPr>
              <a:t>&amp;  </a:t>
            </a: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Secrets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16962" y="2029050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59" h="1452245">
                <a:moveTo>
                  <a:pt x="1373997" y="1451992"/>
                </a:moveTo>
                <a:lnTo>
                  <a:pt x="362999" y="1451992"/>
                </a:lnTo>
                <a:lnTo>
                  <a:pt x="0" y="725993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3"/>
                </a:lnTo>
                <a:lnTo>
                  <a:pt x="1373997" y="145199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81571" y="2525691"/>
            <a:ext cx="6076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2384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Health  Checks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2288" y="1214822"/>
            <a:ext cx="3385993" cy="3285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4" name="object 4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7824" y="263611"/>
            <a:ext cx="2335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Kubernetes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483" y="1036514"/>
            <a:ext cx="4401185" cy="296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66666"/>
                </a:solidFill>
                <a:latin typeface="Roboto"/>
                <a:cs typeface="Roboto"/>
              </a:rPr>
              <a:t>Κυβερνήτης </a:t>
            </a:r>
            <a:r>
              <a:rPr sz="1800" spc="-5" dirty="0">
                <a:solidFill>
                  <a:srgbClr val="666666"/>
                </a:solidFill>
                <a:latin typeface="RobotoRegular"/>
                <a:cs typeface="RobotoRegular"/>
              </a:rPr>
              <a:t>means </a:t>
            </a:r>
            <a:r>
              <a:rPr sz="1800" i="1" spc="-55" dirty="0">
                <a:solidFill>
                  <a:srgbClr val="666666"/>
                </a:solidFill>
                <a:latin typeface="Roboto"/>
                <a:cs typeface="Roboto"/>
              </a:rPr>
              <a:t>“governor” </a:t>
            </a:r>
            <a:r>
              <a:rPr sz="1800" spc="-5" dirty="0">
                <a:solidFill>
                  <a:srgbClr val="666666"/>
                </a:solidFill>
                <a:latin typeface="RobotoRegular"/>
                <a:cs typeface="RobotoRegular"/>
              </a:rPr>
              <a:t>in</a:t>
            </a:r>
            <a:r>
              <a:rPr sz="1800" spc="70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RobotoRegular"/>
                <a:cs typeface="RobotoRegular"/>
              </a:rPr>
              <a:t>Greek</a:t>
            </a:r>
            <a:endParaRPr sz="1800">
              <a:latin typeface="RobotoRegular"/>
              <a:cs typeface="RobotoRegular"/>
            </a:endParaRPr>
          </a:p>
          <a:p>
            <a:pPr marL="355600" indent="-238125">
              <a:lnSpc>
                <a:spcPct val="100000"/>
              </a:lnSpc>
              <a:spcBef>
                <a:spcPts val="1440"/>
              </a:spcBef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Manages container</a:t>
            </a:r>
            <a:r>
              <a:rPr sz="1700" spc="-15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clusters</a:t>
            </a:r>
            <a:endParaRPr sz="1700">
              <a:latin typeface="RobotoRegular"/>
              <a:cs typeface="RobotoRegular"/>
            </a:endParaRPr>
          </a:p>
          <a:p>
            <a:pPr marL="354965" marR="5080" indent="-238125">
              <a:lnSpc>
                <a:spcPct val="113999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Inspired and informed by Google’s internal  container system called</a:t>
            </a:r>
            <a:r>
              <a:rPr sz="1700" spc="-15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Borg</a:t>
            </a:r>
            <a:endParaRPr sz="1700">
              <a:latin typeface="RobotoRegular"/>
              <a:cs typeface="RobotoRegular"/>
            </a:endParaRPr>
          </a:p>
          <a:p>
            <a:pPr marL="354965" marR="272415" indent="-238125">
              <a:lnSpc>
                <a:spcPct val="113999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Supports multiple cloud and bare-metal  environments</a:t>
            </a:r>
            <a:endParaRPr sz="1700">
              <a:latin typeface="RobotoRegular"/>
              <a:cs typeface="RobotoRegular"/>
            </a:endParaRPr>
          </a:p>
          <a:p>
            <a:pPr marL="355600" indent="-243204">
              <a:lnSpc>
                <a:spcPct val="100000"/>
              </a:lnSpc>
              <a:spcBef>
                <a:spcPts val="960"/>
              </a:spcBef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666666"/>
                </a:solidFill>
                <a:latin typeface="Roboto"/>
                <a:cs typeface="Roboto"/>
              </a:rPr>
              <a:t>100% Open source</a:t>
            </a: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, written in</a:t>
            </a:r>
            <a:r>
              <a:rPr sz="1700" spc="-20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Go</a:t>
            </a:r>
            <a:endParaRPr sz="170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Manage </a:t>
            </a:r>
            <a:r>
              <a:rPr sz="1700" u="heavy" spc="-5" dirty="0">
                <a:solidFill>
                  <a:srgbClr val="666666"/>
                </a:solidFill>
                <a:uFill>
                  <a:solidFill>
                    <a:srgbClr val="666666"/>
                  </a:solidFill>
                </a:uFill>
                <a:latin typeface="RobotoRegular"/>
                <a:cs typeface="RobotoRegular"/>
              </a:rPr>
              <a:t>applications</a:t>
            </a: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, not</a:t>
            </a:r>
            <a:r>
              <a:rPr sz="1700" spc="-20" dirty="0">
                <a:solidFill>
                  <a:srgbClr val="666666"/>
                </a:solidFill>
                <a:latin typeface="RobotoRegular"/>
                <a:cs typeface="RobotoRegular"/>
              </a:rPr>
              <a:t> </a:t>
            </a:r>
            <a:r>
              <a:rPr sz="1700" spc="-5" dirty="0">
                <a:solidFill>
                  <a:srgbClr val="666666"/>
                </a:solidFill>
                <a:latin typeface="RobotoRegular"/>
                <a:cs typeface="RobotoRegular"/>
              </a:rPr>
              <a:t>machines</a:t>
            </a:r>
            <a:endParaRPr sz="17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5424" y="263611"/>
            <a:ext cx="7005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Microservices in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Kubernetes</a:t>
            </a:r>
            <a:r>
              <a:rPr sz="3600" spc="-9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world</a:t>
            </a:r>
            <a:endParaRPr sz="3600">
              <a:latin typeface="RobotoRegular"/>
              <a:cs typeface="RobotoRegular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7026" y="984690"/>
            <a:ext cx="7792720" cy="3265170"/>
            <a:chOff x="437026" y="984690"/>
            <a:chExt cx="7792720" cy="3265170"/>
          </a:xfrm>
        </p:grpSpPr>
        <p:sp>
          <p:nvSpPr>
            <p:cNvPr id="10" name="object 10"/>
            <p:cNvSpPr/>
            <p:nvPr/>
          </p:nvSpPr>
          <p:spPr>
            <a:xfrm>
              <a:off x="2208495" y="994215"/>
              <a:ext cx="4669155" cy="3246120"/>
            </a:xfrm>
            <a:custGeom>
              <a:avLst/>
              <a:gdLst/>
              <a:ahLst/>
              <a:cxnLst/>
              <a:rect l="l" t="t" r="r" b="b"/>
              <a:pathLst>
                <a:path w="4669155" h="3246120">
                  <a:moveTo>
                    <a:pt x="0" y="541011"/>
                  </a:moveTo>
                  <a:lnTo>
                    <a:pt x="1985" y="494330"/>
                  </a:lnTo>
                  <a:lnTo>
                    <a:pt x="7835" y="448753"/>
                  </a:lnTo>
                  <a:lnTo>
                    <a:pt x="17385" y="404440"/>
                  </a:lnTo>
                  <a:lnTo>
                    <a:pt x="30474" y="361555"/>
                  </a:lnTo>
                  <a:lnTo>
                    <a:pt x="46939" y="320259"/>
                  </a:lnTo>
                  <a:lnTo>
                    <a:pt x="66617" y="280716"/>
                  </a:lnTo>
                  <a:lnTo>
                    <a:pt x="89347" y="243087"/>
                  </a:lnTo>
                  <a:lnTo>
                    <a:pt x="114967" y="207536"/>
                  </a:lnTo>
                  <a:lnTo>
                    <a:pt x="143312" y="174224"/>
                  </a:lnTo>
                  <a:lnTo>
                    <a:pt x="174222" y="143314"/>
                  </a:lnTo>
                  <a:lnTo>
                    <a:pt x="207533" y="114967"/>
                  </a:lnTo>
                  <a:lnTo>
                    <a:pt x="243084" y="89348"/>
                  </a:lnTo>
                  <a:lnTo>
                    <a:pt x="280712" y="66618"/>
                  </a:lnTo>
                  <a:lnTo>
                    <a:pt x="320254" y="46939"/>
                  </a:lnTo>
                  <a:lnTo>
                    <a:pt x="361548" y="30474"/>
                  </a:lnTo>
                  <a:lnTo>
                    <a:pt x="404432" y="17385"/>
                  </a:lnTo>
                  <a:lnTo>
                    <a:pt x="448744" y="7835"/>
                  </a:lnTo>
                  <a:lnTo>
                    <a:pt x="494320" y="1985"/>
                  </a:lnTo>
                  <a:lnTo>
                    <a:pt x="540998" y="0"/>
                  </a:lnTo>
                  <a:lnTo>
                    <a:pt x="4127891" y="0"/>
                  </a:lnTo>
                  <a:lnTo>
                    <a:pt x="4175457" y="2093"/>
                  </a:lnTo>
                  <a:lnTo>
                    <a:pt x="4222339" y="8306"/>
                  </a:lnTo>
                  <a:lnTo>
                    <a:pt x="4268287" y="18535"/>
                  </a:lnTo>
                  <a:lnTo>
                    <a:pt x="4313054" y="32676"/>
                  </a:lnTo>
                  <a:lnTo>
                    <a:pt x="4356389" y="50627"/>
                  </a:lnTo>
                  <a:lnTo>
                    <a:pt x="4398044" y="72284"/>
                  </a:lnTo>
                  <a:lnTo>
                    <a:pt x="4437771" y="97544"/>
                  </a:lnTo>
                  <a:lnTo>
                    <a:pt x="4475319" y="126303"/>
                  </a:lnTo>
                  <a:lnTo>
                    <a:pt x="4510440" y="158459"/>
                  </a:lnTo>
                  <a:lnTo>
                    <a:pt x="4542594" y="193576"/>
                  </a:lnTo>
                  <a:lnTo>
                    <a:pt x="4571351" y="231122"/>
                  </a:lnTo>
                  <a:lnTo>
                    <a:pt x="4596609" y="270847"/>
                  </a:lnTo>
                  <a:lnTo>
                    <a:pt x="4618264" y="312502"/>
                  </a:lnTo>
                  <a:lnTo>
                    <a:pt x="4636214" y="355838"/>
                  </a:lnTo>
                  <a:lnTo>
                    <a:pt x="4650355" y="400606"/>
                  </a:lnTo>
                  <a:lnTo>
                    <a:pt x="4660583" y="446557"/>
                  </a:lnTo>
                  <a:lnTo>
                    <a:pt x="4666796" y="493442"/>
                  </a:lnTo>
                  <a:lnTo>
                    <a:pt x="4668890" y="541011"/>
                  </a:lnTo>
                  <a:lnTo>
                    <a:pt x="4668890" y="2704977"/>
                  </a:lnTo>
                  <a:lnTo>
                    <a:pt x="4666904" y="2751658"/>
                  </a:lnTo>
                  <a:lnTo>
                    <a:pt x="4661055" y="2797237"/>
                  </a:lnTo>
                  <a:lnTo>
                    <a:pt x="4651504" y="2841551"/>
                  </a:lnTo>
                  <a:lnTo>
                    <a:pt x="4638415" y="2884437"/>
                  </a:lnTo>
                  <a:lnTo>
                    <a:pt x="4621950" y="2925734"/>
                  </a:lnTo>
                  <a:lnTo>
                    <a:pt x="4602271" y="2965278"/>
                  </a:lnTo>
                  <a:lnTo>
                    <a:pt x="4579541" y="3002907"/>
                  </a:lnTo>
                  <a:lnTo>
                    <a:pt x="4553921" y="3038460"/>
                  </a:lnTo>
                  <a:lnTo>
                    <a:pt x="4525576" y="3071772"/>
                  </a:lnTo>
                  <a:lnTo>
                    <a:pt x="4494666" y="3102683"/>
                  </a:lnTo>
                  <a:lnTo>
                    <a:pt x="4461354" y="3131030"/>
                  </a:lnTo>
                  <a:lnTo>
                    <a:pt x="4425803" y="3156650"/>
                  </a:lnTo>
                  <a:lnTo>
                    <a:pt x="4388175" y="3179381"/>
                  </a:lnTo>
                  <a:lnTo>
                    <a:pt x="4348633" y="3199060"/>
                  </a:lnTo>
                  <a:lnTo>
                    <a:pt x="4307339" y="3215526"/>
                  </a:lnTo>
                  <a:lnTo>
                    <a:pt x="4264456" y="3228615"/>
                  </a:lnTo>
                  <a:lnTo>
                    <a:pt x="4220145" y="3238165"/>
                  </a:lnTo>
                  <a:lnTo>
                    <a:pt x="4174569" y="3244015"/>
                  </a:lnTo>
                  <a:lnTo>
                    <a:pt x="4127891" y="3246000"/>
                  </a:lnTo>
                  <a:lnTo>
                    <a:pt x="540998" y="3246000"/>
                  </a:lnTo>
                  <a:lnTo>
                    <a:pt x="494320" y="3244015"/>
                  </a:lnTo>
                  <a:lnTo>
                    <a:pt x="448744" y="3238165"/>
                  </a:lnTo>
                  <a:lnTo>
                    <a:pt x="404432" y="3228615"/>
                  </a:lnTo>
                  <a:lnTo>
                    <a:pt x="361548" y="3215526"/>
                  </a:lnTo>
                  <a:lnTo>
                    <a:pt x="320254" y="3199060"/>
                  </a:lnTo>
                  <a:lnTo>
                    <a:pt x="280712" y="3179381"/>
                  </a:lnTo>
                  <a:lnTo>
                    <a:pt x="243084" y="3156650"/>
                  </a:lnTo>
                  <a:lnTo>
                    <a:pt x="207533" y="3131030"/>
                  </a:lnTo>
                  <a:lnTo>
                    <a:pt x="174222" y="3102683"/>
                  </a:lnTo>
                  <a:lnTo>
                    <a:pt x="143312" y="3071772"/>
                  </a:lnTo>
                  <a:lnTo>
                    <a:pt x="114967" y="3038460"/>
                  </a:lnTo>
                  <a:lnTo>
                    <a:pt x="89347" y="3002907"/>
                  </a:lnTo>
                  <a:lnTo>
                    <a:pt x="66617" y="2965278"/>
                  </a:lnTo>
                  <a:lnTo>
                    <a:pt x="46939" y="2925734"/>
                  </a:lnTo>
                  <a:lnTo>
                    <a:pt x="30474" y="2884437"/>
                  </a:lnTo>
                  <a:lnTo>
                    <a:pt x="17385" y="2841551"/>
                  </a:lnTo>
                  <a:lnTo>
                    <a:pt x="7835" y="2797237"/>
                  </a:lnTo>
                  <a:lnTo>
                    <a:pt x="1985" y="2751658"/>
                  </a:lnTo>
                  <a:lnTo>
                    <a:pt x="0" y="2704977"/>
                  </a:lnTo>
                  <a:lnTo>
                    <a:pt x="0" y="541011"/>
                  </a:lnTo>
                  <a:close/>
                </a:path>
              </a:pathLst>
            </a:custGeom>
            <a:ln w="19049">
              <a:solidFill>
                <a:srgbClr val="0099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582" y="3094496"/>
              <a:ext cx="575934" cy="551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72110" y="2333315"/>
              <a:ext cx="757093" cy="8569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26131" y="3106796"/>
              <a:ext cx="575934" cy="551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54230" y="3106796"/>
              <a:ext cx="575934" cy="551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026" y="2543324"/>
              <a:ext cx="450391" cy="4515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5763" y="3034518"/>
              <a:ext cx="450391" cy="4515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026" y="3034518"/>
              <a:ext cx="450391" cy="4515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5763" y="2543324"/>
              <a:ext cx="450391" cy="4515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89848" y="2528329"/>
            <a:ext cx="3638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Service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72518" y="3442013"/>
            <a:ext cx="2571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Pods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7531" y="1717138"/>
            <a:ext cx="5352415" cy="1824355"/>
            <a:chOff x="287531" y="1717138"/>
            <a:chExt cx="5352415" cy="1824355"/>
          </a:xfrm>
        </p:grpSpPr>
        <p:sp>
          <p:nvSpPr>
            <p:cNvPr id="22" name="object 22"/>
            <p:cNvSpPr/>
            <p:nvPr/>
          </p:nvSpPr>
          <p:spPr>
            <a:xfrm>
              <a:off x="1620669" y="3044543"/>
              <a:ext cx="1163955" cy="347980"/>
            </a:xfrm>
            <a:custGeom>
              <a:avLst/>
              <a:gdLst/>
              <a:ahLst/>
              <a:cxnLst/>
              <a:rect l="l" t="t" r="r" b="b"/>
              <a:pathLst>
                <a:path w="1163955" h="347979">
                  <a:moveTo>
                    <a:pt x="1163375" y="3476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8314" y="3004868"/>
              <a:ext cx="110889" cy="79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7056" y="2491774"/>
              <a:ext cx="1214120" cy="1040130"/>
            </a:xfrm>
            <a:custGeom>
              <a:avLst/>
              <a:gdLst/>
              <a:ahLst/>
              <a:cxnLst/>
              <a:rect l="l" t="t" r="r" b="b"/>
              <a:pathLst>
                <a:path w="1214120" h="1040129">
                  <a:moveTo>
                    <a:pt x="0" y="0"/>
                  </a:moveTo>
                  <a:lnTo>
                    <a:pt x="1214097" y="0"/>
                  </a:lnTo>
                  <a:lnTo>
                    <a:pt x="1214097" y="1040092"/>
                  </a:lnTo>
                  <a:lnTo>
                    <a:pt x="0" y="104009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369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42542" y="2809619"/>
              <a:ext cx="1099185" cy="0"/>
            </a:xfrm>
            <a:custGeom>
              <a:avLst/>
              <a:gdLst/>
              <a:ahLst/>
              <a:cxnLst/>
              <a:rect l="l" t="t" r="r" b="b"/>
              <a:pathLst>
                <a:path w="1099185">
                  <a:moveTo>
                    <a:pt x="0" y="0"/>
                  </a:moveTo>
                  <a:lnTo>
                    <a:pt x="1099172" y="0"/>
                  </a:lnTo>
                </a:path>
              </a:pathLst>
            </a:custGeom>
            <a:ln w="1904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02015" y="2807944"/>
              <a:ext cx="81724" cy="2065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00068" y="2807944"/>
              <a:ext cx="81724" cy="2065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0691" y="2599219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20587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74788" y="1717138"/>
              <a:ext cx="164749" cy="164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1107" y="3642647"/>
            <a:ext cx="1069975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Each pod </a:t>
            </a:r>
            <a:r>
              <a:rPr sz="800" dirty="0">
                <a:latin typeface="Arial"/>
                <a:cs typeface="Arial"/>
              </a:rPr>
              <a:t>containers  </a:t>
            </a:r>
            <a:r>
              <a:rPr sz="800" spc="-5" dirty="0">
                <a:latin typeface="Arial"/>
                <a:cs typeface="Arial"/>
              </a:rPr>
              <a:t>one or </a:t>
            </a:r>
            <a:r>
              <a:rPr sz="800" dirty="0">
                <a:latin typeface="Arial"/>
                <a:cs typeface="Arial"/>
              </a:rPr>
              <a:t>more</a:t>
            </a:r>
            <a:r>
              <a:rPr sz="800" spc="-9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containers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36714" y="4434621"/>
            <a:ext cx="3194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Nodes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85038" y="1733566"/>
            <a:ext cx="722630" cy="130175"/>
          </a:xfrm>
          <a:prstGeom prst="rect">
            <a:avLst/>
          </a:prstGeom>
          <a:solidFill>
            <a:srgbClr val="D84436">
              <a:alpha val="10769"/>
            </a:srgbClr>
          </a:solidFill>
        </p:spPr>
        <p:txBody>
          <a:bodyPr vert="horz" wrap="square" lIns="0" tIns="139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Arial"/>
                <a:cs typeface="Arial"/>
              </a:rPr>
              <a:t>Role: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frontend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64169" y="1764328"/>
            <a:ext cx="3021330" cy="2149475"/>
            <a:chOff x="2664169" y="1764328"/>
            <a:chExt cx="3021330" cy="2149475"/>
          </a:xfrm>
        </p:grpSpPr>
        <p:sp>
          <p:nvSpPr>
            <p:cNvPr id="34" name="object 34"/>
            <p:cNvSpPr/>
            <p:nvPr/>
          </p:nvSpPr>
          <p:spPr>
            <a:xfrm>
              <a:off x="5650763" y="1764328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89" h="68580">
                  <a:moveTo>
                    <a:pt x="34274" y="68557"/>
                  </a:moveTo>
                  <a:lnTo>
                    <a:pt x="0" y="32764"/>
                  </a:lnTo>
                  <a:lnTo>
                    <a:pt x="34274" y="0"/>
                  </a:lnTo>
                  <a:lnTo>
                    <a:pt x="34274" y="68557"/>
                  </a:lnTo>
                  <a:close/>
                </a:path>
              </a:pathLst>
            </a:custGeom>
            <a:solidFill>
              <a:srgbClr val="D84436">
                <a:alpha val="10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64169" y="3748842"/>
              <a:ext cx="164749" cy="164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874419" y="3765267"/>
            <a:ext cx="722630" cy="130175"/>
          </a:xfrm>
          <a:prstGeom prst="rect">
            <a:avLst/>
          </a:prstGeom>
          <a:solidFill>
            <a:srgbClr val="D84436">
              <a:alpha val="10769"/>
            </a:srgbClr>
          </a:solidFill>
        </p:spPr>
        <p:txBody>
          <a:bodyPr vert="horz" wrap="square" lIns="0" tIns="139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Arial"/>
                <a:cs typeface="Arial"/>
              </a:rPr>
              <a:t>Role: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frontend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40144" y="3748842"/>
            <a:ext cx="972819" cy="165100"/>
            <a:chOff x="2840144" y="3748842"/>
            <a:chExt cx="972819" cy="165100"/>
          </a:xfrm>
        </p:grpSpPr>
        <p:sp>
          <p:nvSpPr>
            <p:cNvPr id="38" name="object 38"/>
            <p:cNvSpPr/>
            <p:nvPr/>
          </p:nvSpPr>
          <p:spPr>
            <a:xfrm>
              <a:off x="2840144" y="3796042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89" h="68579">
                  <a:moveTo>
                    <a:pt x="34274" y="68549"/>
                  </a:moveTo>
                  <a:lnTo>
                    <a:pt x="0" y="32749"/>
                  </a:lnTo>
                  <a:lnTo>
                    <a:pt x="34274" y="0"/>
                  </a:lnTo>
                  <a:lnTo>
                    <a:pt x="34274" y="68549"/>
                  </a:lnTo>
                  <a:close/>
                </a:path>
              </a:pathLst>
            </a:custGeom>
            <a:solidFill>
              <a:srgbClr val="D84436">
                <a:alpha val="10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47692" y="3748842"/>
              <a:ext cx="164749" cy="164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857942" y="3765267"/>
            <a:ext cx="722630" cy="130175"/>
          </a:xfrm>
          <a:prstGeom prst="rect">
            <a:avLst/>
          </a:prstGeom>
          <a:solidFill>
            <a:srgbClr val="D84436">
              <a:alpha val="10769"/>
            </a:srgbClr>
          </a:solidFill>
        </p:spPr>
        <p:txBody>
          <a:bodyPr vert="horz" wrap="square" lIns="0" tIns="139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Arial"/>
                <a:cs typeface="Arial"/>
              </a:rPr>
              <a:t>Role: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frontend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23667" y="3748842"/>
            <a:ext cx="1739900" cy="165100"/>
            <a:chOff x="3823667" y="3748842"/>
            <a:chExt cx="1739900" cy="165100"/>
          </a:xfrm>
        </p:grpSpPr>
        <p:sp>
          <p:nvSpPr>
            <p:cNvPr id="42" name="object 42"/>
            <p:cNvSpPr/>
            <p:nvPr/>
          </p:nvSpPr>
          <p:spPr>
            <a:xfrm>
              <a:off x="3823667" y="3796042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89" h="68579">
                  <a:moveTo>
                    <a:pt x="34274" y="68549"/>
                  </a:moveTo>
                  <a:lnTo>
                    <a:pt x="0" y="32749"/>
                  </a:lnTo>
                  <a:lnTo>
                    <a:pt x="34274" y="0"/>
                  </a:lnTo>
                  <a:lnTo>
                    <a:pt x="34274" y="68549"/>
                  </a:lnTo>
                  <a:close/>
                </a:path>
              </a:pathLst>
            </a:custGeom>
            <a:solidFill>
              <a:srgbClr val="D84436">
                <a:alpha val="10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31215" y="3748842"/>
              <a:ext cx="164749" cy="164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41465" y="3765267"/>
              <a:ext cx="722630" cy="130175"/>
            </a:xfrm>
            <a:custGeom>
              <a:avLst/>
              <a:gdLst/>
              <a:ahLst/>
              <a:cxnLst/>
              <a:rect l="l" t="t" r="r" b="b"/>
              <a:pathLst>
                <a:path w="722629" h="130175">
                  <a:moveTo>
                    <a:pt x="722098" y="130099"/>
                  </a:moveTo>
                  <a:lnTo>
                    <a:pt x="0" y="130099"/>
                  </a:lnTo>
                  <a:lnTo>
                    <a:pt x="0" y="0"/>
                  </a:lnTo>
                  <a:lnTo>
                    <a:pt x="722098" y="0"/>
                  </a:lnTo>
                  <a:lnTo>
                    <a:pt x="722098" y="130099"/>
                  </a:lnTo>
                  <a:close/>
                </a:path>
              </a:pathLst>
            </a:custGeom>
            <a:solidFill>
              <a:srgbClr val="D84436">
                <a:alpha val="10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41465" y="3766942"/>
            <a:ext cx="722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Role: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frontend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07190" y="3796042"/>
            <a:ext cx="34290" cy="68580"/>
          </a:xfrm>
          <a:custGeom>
            <a:avLst/>
            <a:gdLst/>
            <a:ahLst/>
            <a:cxnLst/>
            <a:rect l="l" t="t" r="r" b="b"/>
            <a:pathLst>
              <a:path w="34289" h="68579">
                <a:moveTo>
                  <a:pt x="34274" y="68549"/>
                </a:moveTo>
                <a:lnTo>
                  <a:pt x="0" y="32749"/>
                </a:lnTo>
                <a:lnTo>
                  <a:pt x="34274" y="0"/>
                </a:lnTo>
                <a:lnTo>
                  <a:pt x="34274" y="68549"/>
                </a:lnTo>
                <a:close/>
              </a:path>
            </a:pathLst>
          </a:custGeom>
          <a:solidFill>
            <a:srgbClr val="D84436">
              <a:alpha val="1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42190" y="1503298"/>
            <a:ext cx="5276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Replicas: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74789" y="1909321"/>
            <a:ext cx="164674" cy="164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685038" y="1926576"/>
            <a:ext cx="722630" cy="130175"/>
          </a:xfrm>
          <a:prstGeom prst="rect">
            <a:avLst/>
          </a:prstGeom>
          <a:solidFill>
            <a:srgbClr val="4285F4">
              <a:alpha val="11538"/>
            </a:srgbClr>
          </a:solidFill>
        </p:spPr>
        <p:txBody>
          <a:bodyPr vert="horz" wrap="square" lIns="0" tIns="139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Arial"/>
                <a:cs typeface="Arial"/>
              </a:rPr>
              <a:t>Env: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prod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650763" y="1957338"/>
            <a:ext cx="34290" cy="68580"/>
          </a:xfrm>
          <a:custGeom>
            <a:avLst/>
            <a:gdLst/>
            <a:ahLst/>
            <a:cxnLst/>
            <a:rect l="l" t="t" r="r" b="b"/>
            <a:pathLst>
              <a:path w="34289" h="68580">
                <a:moveTo>
                  <a:pt x="34274" y="68557"/>
                </a:moveTo>
                <a:lnTo>
                  <a:pt x="0" y="32764"/>
                </a:lnTo>
                <a:lnTo>
                  <a:pt x="34274" y="0"/>
                </a:lnTo>
                <a:lnTo>
                  <a:pt x="34274" y="68557"/>
                </a:lnTo>
                <a:close/>
              </a:path>
            </a:pathLst>
          </a:custGeom>
          <a:solidFill>
            <a:srgbClr val="4285F4">
              <a:alpha val="115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544709" y="1090105"/>
            <a:ext cx="4125595" cy="43688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800" dirty="0">
                <a:solidFill>
                  <a:srgbClr val="009924"/>
                </a:solidFill>
                <a:latin typeface="Arial"/>
                <a:cs typeface="Arial"/>
              </a:rPr>
              <a:t>microservice</a:t>
            </a:r>
            <a:endParaRPr sz="800">
              <a:latin typeface="Arial"/>
              <a:cs typeface="Arial"/>
            </a:endParaRPr>
          </a:p>
          <a:p>
            <a:pPr marL="3609975" marR="5080">
              <a:lnSpc>
                <a:spcPct val="101600"/>
              </a:lnSpc>
              <a:spcBef>
                <a:spcPts val="155"/>
              </a:spcBef>
            </a:pPr>
            <a:r>
              <a:rPr sz="800" spc="-5" dirty="0">
                <a:latin typeface="Arial"/>
                <a:cs typeface="Arial"/>
              </a:rPr>
              <a:t>Replication  </a:t>
            </a:r>
            <a:r>
              <a:rPr sz="800" dirty="0">
                <a:latin typeface="Arial"/>
                <a:cs typeface="Arial"/>
              </a:rPr>
              <a:t>controller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23013" y="2160960"/>
            <a:ext cx="2908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labels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782744" y="1973488"/>
            <a:ext cx="561975" cy="168910"/>
          </a:xfrm>
          <a:custGeom>
            <a:avLst/>
            <a:gdLst/>
            <a:ahLst/>
            <a:cxnLst/>
            <a:rect l="l" t="t" r="r" b="b"/>
            <a:pathLst>
              <a:path w="561975" h="168910">
                <a:moveTo>
                  <a:pt x="561898" y="16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395291" y="1549104"/>
            <a:ext cx="709295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Service  </a:t>
            </a:r>
            <a:r>
              <a:rPr sz="800" dirty="0">
                <a:latin typeface="Arial"/>
                <a:cs typeface="Arial"/>
              </a:rPr>
              <a:t>communication  channel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628763" y="3240169"/>
            <a:ext cx="448309" cy="3949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Blueprint  </a:t>
            </a:r>
            <a:r>
              <a:rPr sz="800" dirty="0">
                <a:latin typeface="Arial"/>
                <a:cs typeface="Arial"/>
              </a:rPr>
              <a:t>“pod  </a:t>
            </a:r>
            <a:r>
              <a:rPr sz="800" spc="-5" dirty="0">
                <a:latin typeface="Arial"/>
                <a:cs typeface="Arial"/>
              </a:rPr>
              <a:t>template”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664169" y="3919266"/>
            <a:ext cx="164674" cy="164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874419" y="3936517"/>
            <a:ext cx="722630" cy="130175"/>
          </a:xfrm>
          <a:prstGeom prst="rect">
            <a:avLst/>
          </a:prstGeom>
          <a:solidFill>
            <a:srgbClr val="4285F4">
              <a:alpha val="11538"/>
            </a:srgbClr>
          </a:solidFill>
        </p:spPr>
        <p:txBody>
          <a:bodyPr vert="horz" wrap="square" lIns="0" tIns="139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Arial"/>
                <a:cs typeface="Arial"/>
              </a:rPr>
              <a:t>Env: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prod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840144" y="3919266"/>
            <a:ext cx="972819" cy="165100"/>
            <a:chOff x="2840144" y="3919266"/>
            <a:chExt cx="972819" cy="165100"/>
          </a:xfrm>
        </p:grpSpPr>
        <p:sp>
          <p:nvSpPr>
            <p:cNvPr id="59" name="object 59"/>
            <p:cNvSpPr/>
            <p:nvPr/>
          </p:nvSpPr>
          <p:spPr>
            <a:xfrm>
              <a:off x="2840144" y="3967291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89" h="68579">
                  <a:moveTo>
                    <a:pt x="34274" y="68549"/>
                  </a:moveTo>
                  <a:lnTo>
                    <a:pt x="0" y="32749"/>
                  </a:lnTo>
                  <a:lnTo>
                    <a:pt x="34274" y="0"/>
                  </a:lnTo>
                  <a:lnTo>
                    <a:pt x="34274" y="68549"/>
                  </a:lnTo>
                  <a:close/>
                </a:path>
              </a:pathLst>
            </a:custGeom>
            <a:solidFill>
              <a:srgbClr val="4285F4">
                <a:alpha val="115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47692" y="3919266"/>
              <a:ext cx="164674" cy="1646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57942" y="3936517"/>
            <a:ext cx="722630" cy="130175"/>
          </a:xfrm>
          <a:prstGeom prst="rect">
            <a:avLst/>
          </a:prstGeom>
          <a:solidFill>
            <a:srgbClr val="4285F4">
              <a:alpha val="11538"/>
            </a:srgbClr>
          </a:solidFill>
        </p:spPr>
        <p:txBody>
          <a:bodyPr vert="horz" wrap="square" lIns="0" tIns="139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10"/>
              </a:spcBef>
            </a:pPr>
            <a:r>
              <a:rPr sz="600" spc="-5" dirty="0">
                <a:latin typeface="Arial"/>
                <a:cs typeface="Arial"/>
              </a:rPr>
              <a:t>Env: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prod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823667" y="3919266"/>
            <a:ext cx="1739900" cy="165100"/>
            <a:chOff x="3823667" y="3919266"/>
            <a:chExt cx="1739900" cy="165100"/>
          </a:xfrm>
        </p:grpSpPr>
        <p:sp>
          <p:nvSpPr>
            <p:cNvPr id="63" name="object 63"/>
            <p:cNvSpPr/>
            <p:nvPr/>
          </p:nvSpPr>
          <p:spPr>
            <a:xfrm>
              <a:off x="3823667" y="3967291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89" h="68579">
                  <a:moveTo>
                    <a:pt x="34274" y="68549"/>
                  </a:moveTo>
                  <a:lnTo>
                    <a:pt x="0" y="32749"/>
                  </a:lnTo>
                  <a:lnTo>
                    <a:pt x="34274" y="0"/>
                  </a:lnTo>
                  <a:lnTo>
                    <a:pt x="34274" y="68549"/>
                  </a:lnTo>
                  <a:close/>
                </a:path>
              </a:pathLst>
            </a:custGeom>
            <a:solidFill>
              <a:srgbClr val="4285F4">
                <a:alpha val="115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31215" y="3919266"/>
              <a:ext cx="164674" cy="1646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41465" y="3936516"/>
              <a:ext cx="722630" cy="130175"/>
            </a:xfrm>
            <a:custGeom>
              <a:avLst/>
              <a:gdLst/>
              <a:ahLst/>
              <a:cxnLst/>
              <a:rect l="l" t="t" r="r" b="b"/>
              <a:pathLst>
                <a:path w="722629" h="130175">
                  <a:moveTo>
                    <a:pt x="722098" y="130099"/>
                  </a:moveTo>
                  <a:lnTo>
                    <a:pt x="0" y="130099"/>
                  </a:lnTo>
                  <a:lnTo>
                    <a:pt x="0" y="0"/>
                  </a:lnTo>
                  <a:lnTo>
                    <a:pt x="722098" y="0"/>
                  </a:lnTo>
                  <a:lnTo>
                    <a:pt x="722098" y="130099"/>
                  </a:lnTo>
                  <a:close/>
                </a:path>
              </a:pathLst>
            </a:custGeom>
            <a:solidFill>
              <a:srgbClr val="4285F4">
                <a:alpha val="115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841465" y="3938192"/>
            <a:ext cx="722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Env: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prod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949741" y="1657664"/>
            <a:ext cx="5126355" cy="3026410"/>
            <a:chOff x="3949741" y="1657664"/>
            <a:chExt cx="5126355" cy="3026410"/>
          </a:xfrm>
        </p:grpSpPr>
        <p:sp>
          <p:nvSpPr>
            <p:cNvPr id="68" name="object 68"/>
            <p:cNvSpPr/>
            <p:nvPr/>
          </p:nvSpPr>
          <p:spPr>
            <a:xfrm>
              <a:off x="4807190" y="3967291"/>
              <a:ext cx="34290" cy="68580"/>
            </a:xfrm>
            <a:custGeom>
              <a:avLst/>
              <a:gdLst/>
              <a:ahLst/>
              <a:cxnLst/>
              <a:rect l="l" t="t" r="r" b="b"/>
              <a:pathLst>
                <a:path w="34289" h="68579">
                  <a:moveTo>
                    <a:pt x="34274" y="68549"/>
                  </a:moveTo>
                  <a:lnTo>
                    <a:pt x="0" y="32749"/>
                  </a:lnTo>
                  <a:lnTo>
                    <a:pt x="34274" y="0"/>
                  </a:lnTo>
                  <a:lnTo>
                    <a:pt x="34274" y="68549"/>
                  </a:lnTo>
                  <a:close/>
                </a:path>
              </a:pathLst>
            </a:custGeom>
            <a:solidFill>
              <a:srgbClr val="4285F4">
                <a:alpha val="115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37114" y="1667189"/>
              <a:ext cx="2099310" cy="1548130"/>
            </a:xfrm>
            <a:custGeom>
              <a:avLst/>
              <a:gdLst/>
              <a:ahLst/>
              <a:cxnLst/>
              <a:rect l="l" t="t" r="r" b="b"/>
              <a:pathLst>
                <a:path w="2099309" h="1548130">
                  <a:moveTo>
                    <a:pt x="2098720" y="721498"/>
                  </a:moveTo>
                  <a:lnTo>
                    <a:pt x="1399722" y="0"/>
                  </a:lnTo>
                </a:path>
                <a:path w="2099309" h="1548130">
                  <a:moveTo>
                    <a:pt x="0" y="1547879"/>
                  </a:moveTo>
                  <a:lnTo>
                    <a:pt x="559798" y="641268"/>
                  </a:lnTo>
                </a:path>
              </a:pathLst>
            </a:custGeom>
            <a:ln w="19049">
              <a:solidFill>
                <a:srgbClr val="F4B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990716" y="2599219"/>
              <a:ext cx="1270" cy="344170"/>
            </a:xfrm>
            <a:custGeom>
              <a:avLst/>
              <a:gdLst/>
              <a:ahLst/>
              <a:cxnLst/>
              <a:rect l="l" t="t" r="r" b="b"/>
              <a:pathLst>
                <a:path w="1270" h="344169">
                  <a:moveTo>
                    <a:pt x="1249" y="0"/>
                  </a:moveTo>
                  <a:lnTo>
                    <a:pt x="0" y="343599"/>
                  </a:lnTo>
                </a:path>
              </a:pathLst>
            </a:custGeom>
            <a:ln w="1904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49741" y="2933294"/>
              <a:ext cx="81724" cy="817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755609" y="3867117"/>
              <a:ext cx="1311275" cy="807085"/>
            </a:xfrm>
            <a:custGeom>
              <a:avLst/>
              <a:gdLst/>
              <a:ahLst/>
              <a:cxnLst/>
              <a:rect l="l" t="t" r="r" b="b"/>
              <a:pathLst>
                <a:path w="1311275" h="807085">
                  <a:moveTo>
                    <a:pt x="0" y="134499"/>
                  </a:moveTo>
                  <a:lnTo>
                    <a:pt x="6855" y="91980"/>
                  </a:lnTo>
                  <a:lnTo>
                    <a:pt x="25945" y="55058"/>
                  </a:lnTo>
                  <a:lnTo>
                    <a:pt x="55058" y="25945"/>
                  </a:lnTo>
                  <a:lnTo>
                    <a:pt x="91980" y="6855"/>
                  </a:lnTo>
                  <a:lnTo>
                    <a:pt x="134499" y="0"/>
                  </a:lnTo>
                  <a:lnTo>
                    <a:pt x="1176172" y="0"/>
                  </a:lnTo>
                  <a:lnTo>
                    <a:pt x="1227653" y="10228"/>
                  </a:lnTo>
                  <a:lnTo>
                    <a:pt x="1271297" y="39374"/>
                  </a:lnTo>
                  <a:lnTo>
                    <a:pt x="1300456" y="83018"/>
                  </a:lnTo>
                  <a:lnTo>
                    <a:pt x="1310697" y="134499"/>
                  </a:lnTo>
                  <a:lnTo>
                    <a:pt x="1310697" y="672473"/>
                  </a:lnTo>
                  <a:lnTo>
                    <a:pt x="1303839" y="714995"/>
                  </a:lnTo>
                  <a:lnTo>
                    <a:pt x="1284743" y="751923"/>
                  </a:lnTo>
                  <a:lnTo>
                    <a:pt x="1255622" y="781044"/>
                  </a:lnTo>
                  <a:lnTo>
                    <a:pt x="1218694" y="800140"/>
                  </a:lnTo>
                  <a:lnTo>
                    <a:pt x="1176172" y="806998"/>
                  </a:lnTo>
                  <a:lnTo>
                    <a:pt x="134499" y="806998"/>
                  </a:lnTo>
                  <a:lnTo>
                    <a:pt x="91980" y="800140"/>
                  </a:lnTo>
                  <a:lnTo>
                    <a:pt x="55058" y="781044"/>
                  </a:lnTo>
                  <a:lnTo>
                    <a:pt x="25945" y="751923"/>
                  </a:lnTo>
                  <a:lnTo>
                    <a:pt x="6855" y="714995"/>
                  </a:lnTo>
                  <a:lnTo>
                    <a:pt x="0" y="672473"/>
                  </a:lnTo>
                  <a:lnTo>
                    <a:pt x="0" y="134499"/>
                  </a:lnTo>
                  <a:close/>
                </a:path>
              </a:pathLst>
            </a:custGeom>
            <a:ln w="19049">
              <a:solidFill>
                <a:srgbClr val="EDB1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362987" y="3941103"/>
            <a:ext cx="3587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EDB111"/>
                </a:solidFill>
                <a:latin typeface="Arial"/>
                <a:cs typeface="Arial"/>
              </a:rPr>
              <a:t>registry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971448" y="1115735"/>
            <a:ext cx="5624830" cy="3658870"/>
            <a:chOff x="2971448" y="1115735"/>
            <a:chExt cx="5624830" cy="3658870"/>
          </a:xfrm>
        </p:grpSpPr>
        <p:sp>
          <p:nvSpPr>
            <p:cNvPr id="75" name="object 75"/>
            <p:cNvSpPr/>
            <p:nvPr/>
          </p:nvSpPr>
          <p:spPr>
            <a:xfrm>
              <a:off x="8061633" y="4168854"/>
              <a:ext cx="349871" cy="3508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277083" y="3023118"/>
              <a:ext cx="309880" cy="629920"/>
            </a:xfrm>
            <a:custGeom>
              <a:avLst/>
              <a:gdLst/>
              <a:ahLst/>
              <a:cxnLst/>
              <a:rect l="l" t="t" r="r" b="b"/>
              <a:pathLst>
                <a:path w="309879" h="629920">
                  <a:moveTo>
                    <a:pt x="309599" y="6293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4B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71448" y="4334837"/>
              <a:ext cx="370328" cy="4392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491172" y="4334837"/>
              <a:ext cx="370328" cy="4392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010871" y="4334837"/>
              <a:ext cx="370328" cy="4392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30595" y="4334837"/>
              <a:ext cx="370328" cy="43922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293468" y="2024980"/>
              <a:ext cx="1331222" cy="5019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484263" y="1115735"/>
              <a:ext cx="642598" cy="5642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8465552" y="4290184"/>
            <a:ext cx="4946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containers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711" y="5114339"/>
            <a:ext cx="1797050" cy="29209"/>
            <a:chOff x="386711" y="5114339"/>
            <a:chExt cx="1797050" cy="29209"/>
          </a:xfrm>
        </p:grpSpPr>
        <p:sp>
          <p:nvSpPr>
            <p:cNvPr id="3" name="object 3"/>
            <p:cNvSpPr/>
            <p:nvPr/>
          </p:nvSpPr>
          <p:spPr>
            <a:xfrm>
              <a:off x="38671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908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4301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4" y="0"/>
                  </a:lnTo>
                  <a:lnTo>
                    <a:pt x="449194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A8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097" y="5114339"/>
              <a:ext cx="449580" cy="29209"/>
            </a:xfrm>
            <a:custGeom>
              <a:avLst/>
              <a:gdLst/>
              <a:ahLst/>
              <a:cxnLst/>
              <a:rect l="l" t="t" r="r" b="b"/>
              <a:pathLst>
                <a:path w="449580" h="29210">
                  <a:moveTo>
                    <a:pt x="0" y="0"/>
                  </a:moveTo>
                  <a:lnTo>
                    <a:pt x="449191" y="0"/>
                  </a:lnTo>
                  <a:lnTo>
                    <a:pt x="449191" y="29149"/>
                  </a:lnTo>
                  <a:lnTo>
                    <a:pt x="0" y="2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C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24" y="416010"/>
            <a:ext cx="6448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Kubernetes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is </a:t>
            </a:r>
            <a:r>
              <a:rPr sz="3600" spc="-10" dirty="0">
                <a:solidFill>
                  <a:srgbClr val="424242"/>
                </a:solidFill>
                <a:latin typeface="RobotoRegular"/>
                <a:cs typeface="RobotoRegular"/>
              </a:rPr>
              <a:t>not enough</a:t>
            </a:r>
            <a:r>
              <a:rPr sz="3600" spc="-80" dirty="0">
                <a:solidFill>
                  <a:srgbClr val="424242"/>
                </a:solidFill>
                <a:latin typeface="RobotoRegular"/>
                <a:cs typeface="RobotoRegular"/>
              </a:rPr>
              <a:t> </a:t>
            </a:r>
            <a:r>
              <a:rPr sz="3600" spc="-5" dirty="0">
                <a:solidFill>
                  <a:srgbClr val="424242"/>
                </a:solidFill>
                <a:latin typeface="RobotoRegular"/>
                <a:cs typeface="RobotoRegular"/>
              </a:rPr>
              <a:t>either</a:t>
            </a:r>
            <a:endParaRPr sz="3600">
              <a:latin typeface="RobotoRegular"/>
              <a:cs typeface="Roboto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1952" y="3481568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89" y="1451997"/>
                </a:moveTo>
                <a:lnTo>
                  <a:pt x="362991" y="1451997"/>
                </a:lnTo>
                <a:lnTo>
                  <a:pt x="0" y="725998"/>
                </a:lnTo>
                <a:lnTo>
                  <a:pt x="362991" y="0"/>
                </a:lnTo>
                <a:lnTo>
                  <a:pt x="1373989" y="0"/>
                </a:lnTo>
                <a:lnTo>
                  <a:pt x="1736989" y="725998"/>
                </a:lnTo>
                <a:lnTo>
                  <a:pt x="1373989" y="1451997"/>
                </a:lnTo>
                <a:close/>
              </a:path>
            </a:pathLst>
          </a:custGeom>
          <a:solidFill>
            <a:srgbClr val="757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18991" y="3978193"/>
            <a:ext cx="10433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22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Dependency  Visualisation</a:t>
            </a:r>
            <a:endParaRPr sz="1400">
              <a:latin typeface="RobotoRegular"/>
              <a:cs typeface="RobotoRegular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92530" y="2734931"/>
            <a:ext cx="1746885" cy="1461770"/>
            <a:chOff x="892530" y="2734931"/>
            <a:chExt cx="1746885" cy="1461770"/>
          </a:xfrm>
        </p:grpSpPr>
        <p:sp>
          <p:nvSpPr>
            <p:cNvPr id="12" name="object 12"/>
            <p:cNvSpPr/>
            <p:nvPr/>
          </p:nvSpPr>
          <p:spPr>
            <a:xfrm>
              <a:off x="897293" y="2739694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1373997" y="1451997"/>
                  </a:moveTo>
                  <a:lnTo>
                    <a:pt x="362999" y="1451997"/>
                  </a:lnTo>
                  <a:lnTo>
                    <a:pt x="0" y="725998"/>
                  </a:lnTo>
                  <a:lnTo>
                    <a:pt x="362999" y="0"/>
                  </a:lnTo>
                  <a:lnTo>
                    <a:pt x="1373997" y="0"/>
                  </a:lnTo>
                  <a:lnTo>
                    <a:pt x="1737001" y="725998"/>
                  </a:lnTo>
                  <a:lnTo>
                    <a:pt x="1373997" y="1451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7293" y="2739694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0" y="725998"/>
                  </a:moveTo>
                  <a:lnTo>
                    <a:pt x="362999" y="0"/>
                  </a:lnTo>
                  <a:lnTo>
                    <a:pt x="1373997" y="0"/>
                  </a:lnTo>
                  <a:lnTo>
                    <a:pt x="1737001" y="725998"/>
                  </a:lnTo>
                  <a:lnTo>
                    <a:pt x="1373997" y="1451997"/>
                  </a:lnTo>
                  <a:lnTo>
                    <a:pt x="362999" y="1451997"/>
                  </a:lnTo>
                  <a:lnTo>
                    <a:pt x="0" y="7259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54735" y="3341096"/>
            <a:ext cx="621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45454"/>
                </a:solidFill>
                <a:latin typeface="RobotoRegular"/>
                <a:cs typeface="RobotoRegular"/>
              </a:rPr>
              <a:t>Tracing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71952" y="1931866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89" y="1452002"/>
                </a:moveTo>
                <a:lnTo>
                  <a:pt x="362991" y="1452002"/>
                </a:lnTo>
                <a:lnTo>
                  <a:pt x="0" y="726003"/>
                </a:lnTo>
                <a:lnTo>
                  <a:pt x="362991" y="0"/>
                </a:lnTo>
                <a:lnTo>
                  <a:pt x="1373989" y="0"/>
                </a:lnTo>
                <a:lnTo>
                  <a:pt x="1736989" y="726003"/>
                </a:lnTo>
                <a:lnTo>
                  <a:pt x="1373989" y="145200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30140" y="2533273"/>
            <a:ext cx="621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Metrics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7293" y="1172600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97" y="1451994"/>
                </a:moveTo>
                <a:lnTo>
                  <a:pt x="362999" y="1451994"/>
                </a:lnTo>
                <a:lnTo>
                  <a:pt x="0" y="725998"/>
                </a:lnTo>
                <a:lnTo>
                  <a:pt x="362999" y="0"/>
                </a:lnTo>
                <a:lnTo>
                  <a:pt x="1373997" y="0"/>
                </a:lnTo>
                <a:lnTo>
                  <a:pt x="1737001" y="725998"/>
                </a:lnTo>
                <a:lnTo>
                  <a:pt x="1373997" y="145199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34476" y="1774008"/>
            <a:ext cx="662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Logging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61692" y="2739694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60" h="1452245">
                <a:moveTo>
                  <a:pt x="1373997" y="1451997"/>
                </a:moveTo>
                <a:lnTo>
                  <a:pt x="362999" y="1451997"/>
                </a:lnTo>
                <a:lnTo>
                  <a:pt x="0" y="725998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8"/>
                </a:lnTo>
                <a:lnTo>
                  <a:pt x="1373997" y="1451997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71233" y="3236321"/>
            <a:ext cx="7175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9017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Circuit  Breaking</a:t>
            </a:r>
            <a:endParaRPr sz="1400">
              <a:latin typeface="RobotoRegular"/>
              <a:cs typeface="RobotoRegular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56929" y="1146835"/>
            <a:ext cx="1746885" cy="1461770"/>
            <a:chOff x="3856929" y="1146835"/>
            <a:chExt cx="1746885" cy="1461770"/>
          </a:xfrm>
        </p:grpSpPr>
        <p:sp>
          <p:nvSpPr>
            <p:cNvPr id="22" name="object 22"/>
            <p:cNvSpPr/>
            <p:nvPr/>
          </p:nvSpPr>
          <p:spPr>
            <a:xfrm>
              <a:off x="3861692" y="1151597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1373997" y="1451997"/>
                  </a:moveTo>
                  <a:lnTo>
                    <a:pt x="362999" y="1451997"/>
                  </a:lnTo>
                  <a:lnTo>
                    <a:pt x="0" y="725998"/>
                  </a:lnTo>
                  <a:lnTo>
                    <a:pt x="362999" y="0"/>
                  </a:lnTo>
                  <a:lnTo>
                    <a:pt x="1373997" y="0"/>
                  </a:lnTo>
                  <a:lnTo>
                    <a:pt x="1736996" y="725998"/>
                  </a:lnTo>
                  <a:lnTo>
                    <a:pt x="1373997" y="1451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61692" y="1151597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60" h="1452245">
                  <a:moveTo>
                    <a:pt x="0" y="725998"/>
                  </a:moveTo>
                  <a:lnTo>
                    <a:pt x="362999" y="0"/>
                  </a:lnTo>
                  <a:lnTo>
                    <a:pt x="1373997" y="0"/>
                  </a:lnTo>
                  <a:lnTo>
                    <a:pt x="1736996" y="725998"/>
                  </a:lnTo>
                  <a:lnTo>
                    <a:pt x="1373997" y="1451997"/>
                  </a:lnTo>
                  <a:lnTo>
                    <a:pt x="362999" y="1451997"/>
                  </a:lnTo>
                  <a:lnTo>
                    <a:pt x="0" y="7259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48240" y="1543456"/>
            <a:ext cx="76200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1905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545454"/>
                </a:solidFill>
                <a:latin typeface="RobotoRegular"/>
                <a:cs typeface="RobotoRegular"/>
              </a:rPr>
              <a:t>Service  Identity</a:t>
            </a:r>
            <a:r>
              <a:rPr sz="1400" spc="-100" dirty="0">
                <a:solidFill>
                  <a:srgbClr val="545454"/>
                </a:solidFill>
                <a:latin typeface="RobotoRegular"/>
                <a:cs typeface="RobotoRegular"/>
              </a:rPr>
              <a:t> </a:t>
            </a:r>
            <a:r>
              <a:rPr sz="1400" dirty="0">
                <a:solidFill>
                  <a:srgbClr val="545454"/>
                </a:solidFill>
                <a:latin typeface="RobotoRegular"/>
                <a:cs typeface="RobotoRegular"/>
              </a:rPr>
              <a:t>&amp;  </a:t>
            </a:r>
            <a:r>
              <a:rPr sz="1400" spc="-5" dirty="0">
                <a:solidFill>
                  <a:srgbClr val="545454"/>
                </a:solidFill>
                <a:latin typeface="RobotoRegular"/>
                <a:cs typeface="RobotoRegular"/>
              </a:rPr>
              <a:t>Auth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84086" y="2739694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59" h="1452245">
                <a:moveTo>
                  <a:pt x="1373997" y="1451997"/>
                </a:moveTo>
                <a:lnTo>
                  <a:pt x="362999" y="1451997"/>
                </a:lnTo>
                <a:lnTo>
                  <a:pt x="0" y="725998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8"/>
                </a:lnTo>
                <a:lnTo>
                  <a:pt x="1373997" y="1451997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01623" y="3236321"/>
            <a:ext cx="7010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4097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Fault  Injection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1164" y="1952851"/>
            <a:ext cx="1737360" cy="1452245"/>
          </a:xfrm>
          <a:custGeom>
            <a:avLst/>
            <a:gdLst/>
            <a:ahLst/>
            <a:cxnLst/>
            <a:rect l="l" t="t" r="r" b="b"/>
            <a:pathLst>
              <a:path w="1737359" h="1452245">
                <a:moveTo>
                  <a:pt x="1373997" y="1451992"/>
                </a:moveTo>
                <a:lnTo>
                  <a:pt x="362999" y="1451992"/>
                </a:lnTo>
                <a:lnTo>
                  <a:pt x="0" y="725993"/>
                </a:lnTo>
                <a:lnTo>
                  <a:pt x="362999" y="0"/>
                </a:lnTo>
                <a:lnTo>
                  <a:pt x="1373997" y="0"/>
                </a:lnTo>
                <a:lnTo>
                  <a:pt x="1736996" y="725993"/>
                </a:lnTo>
                <a:lnTo>
                  <a:pt x="1373997" y="1451992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15686" y="2449491"/>
            <a:ext cx="9658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5885" marR="5080" indent="-838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Traffic</a:t>
            </a:r>
            <a:r>
              <a:rPr sz="14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Flow  </a:t>
            </a:r>
            <a:r>
              <a:rPr sz="1400" dirty="0">
                <a:solidFill>
                  <a:srgbClr val="FFFFFF"/>
                </a:solidFill>
                <a:latin typeface="RobotoRegular"/>
                <a:cs typeface="RobotoRegular"/>
              </a:rPr>
              <a:t>&amp;</a:t>
            </a:r>
            <a:r>
              <a:rPr sz="1400" spc="-4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RobotoRegular"/>
                <a:cs typeface="RobotoRegular"/>
              </a:rPr>
              <a:t>Policies</a:t>
            </a:r>
            <a:endParaRPr sz="1400">
              <a:latin typeface="RobotoRegular"/>
              <a:cs typeface="RobotoRegular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26401" y="3552705"/>
            <a:ext cx="1746885" cy="1461770"/>
            <a:chOff x="5326401" y="3552705"/>
            <a:chExt cx="1746885" cy="1461770"/>
          </a:xfrm>
        </p:grpSpPr>
        <p:sp>
          <p:nvSpPr>
            <p:cNvPr id="30" name="object 30"/>
            <p:cNvSpPr/>
            <p:nvPr/>
          </p:nvSpPr>
          <p:spPr>
            <a:xfrm>
              <a:off x="5331164" y="3557467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59" h="1452245">
                  <a:moveTo>
                    <a:pt x="1373997" y="1451997"/>
                  </a:moveTo>
                  <a:lnTo>
                    <a:pt x="362999" y="1451997"/>
                  </a:lnTo>
                  <a:lnTo>
                    <a:pt x="0" y="725998"/>
                  </a:lnTo>
                  <a:lnTo>
                    <a:pt x="362999" y="0"/>
                  </a:lnTo>
                  <a:lnTo>
                    <a:pt x="1373997" y="0"/>
                  </a:lnTo>
                  <a:lnTo>
                    <a:pt x="1736996" y="725998"/>
                  </a:lnTo>
                  <a:lnTo>
                    <a:pt x="1373997" y="1451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1164" y="3557467"/>
              <a:ext cx="1737360" cy="1452245"/>
            </a:xfrm>
            <a:custGeom>
              <a:avLst/>
              <a:gdLst/>
              <a:ahLst/>
              <a:cxnLst/>
              <a:rect l="l" t="t" r="r" b="b"/>
              <a:pathLst>
                <a:path w="1737359" h="1452245">
                  <a:moveTo>
                    <a:pt x="0" y="725998"/>
                  </a:moveTo>
                  <a:lnTo>
                    <a:pt x="362999" y="0"/>
                  </a:lnTo>
                  <a:lnTo>
                    <a:pt x="1373997" y="0"/>
                  </a:lnTo>
                  <a:lnTo>
                    <a:pt x="1736996" y="725998"/>
                  </a:lnTo>
                  <a:lnTo>
                    <a:pt x="1373997" y="1451997"/>
                  </a:lnTo>
                  <a:lnTo>
                    <a:pt x="362999" y="1451997"/>
                  </a:lnTo>
                  <a:lnTo>
                    <a:pt x="0" y="7259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75547" y="4158882"/>
            <a:ext cx="647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45454"/>
                </a:solidFill>
                <a:latin typeface="RobotoRegular"/>
                <a:cs typeface="RobotoRegular"/>
              </a:rPr>
              <a:t>Failover</a:t>
            </a:r>
            <a:endParaRPr sz="1400">
              <a:latin typeface="RobotoRegular"/>
              <a:cs typeface="RobotoRegula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59744" y="4797911"/>
            <a:ext cx="889635" cy="1149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Confidential </a:t>
            </a:r>
            <a:r>
              <a:rPr sz="600" dirty="0">
                <a:solidFill>
                  <a:srgbClr val="B6B6B6"/>
                </a:solidFill>
                <a:latin typeface="RobotoRegular"/>
                <a:cs typeface="RobotoRegular"/>
              </a:rPr>
              <a:t>&amp;</a:t>
            </a:r>
            <a:r>
              <a:rPr sz="600" spc="-65" dirty="0">
                <a:solidFill>
                  <a:srgbClr val="B6B6B6"/>
                </a:solidFill>
                <a:latin typeface="RobotoRegular"/>
                <a:cs typeface="RobotoRegular"/>
              </a:rPr>
              <a:t> </a:t>
            </a:r>
            <a:r>
              <a:rPr sz="600" spc="-5" dirty="0">
                <a:solidFill>
                  <a:srgbClr val="B6B6B6"/>
                </a:solidFill>
                <a:latin typeface="RobotoRegular"/>
                <a:cs typeface="RobotoRegular"/>
              </a:rPr>
              <a:t>Proprietary</a:t>
            </a:r>
            <a:endParaRPr sz="600">
              <a:latin typeface="RobotoRegular"/>
              <a:cs typeface="Roboto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3981" cy="5143489"/>
            <a:chOff x="0" y="0"/>
            <a:chExt cx="9143981" cy="514348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8523" y="321099"/>
              <a:ext cx="2945169" cy="43912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7878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1248</Words>
  <Application>Microsoft Office PowerPoint</Application>
  <PresentationFormat>全屏显示(16:9)</PresentationFormat>
  <Paragraphs>282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RobotoRegular</vt:lpstr>
      <vt:lpstr>Arial</vt:lpstr>
      <vt:lpstr>Calibri</vt:lpstr>
      <vt:lpstr>Courier New</vt:lpstr>
      <vt:lpstr>Roboto</vt:lpstr>
      <vt:lpstr>Office Theme</vt:lpstr>
      <vt:lpstr>Stop reinventing the wheel  with Istio</vt:lpstr>
      <vt:lpstr>The need for Istio Containers, Kubernetes</vt:lpstr>
      <vt:lpstr>What is a container?</vt:lpstr>
      <vt:lpstr>Docker: Tooling for the masses</vt:lpstr>
      <vt:lpstr>Containers are not enough</vt:lpstr>
      <vt:lpstr>Kubernetes</vt:lpstr>
      <vt:lpstr>Microservices in Kubernetes world</vt:lpstr>
      <vt:lpstr>Kubernetes is not enough either</vt:lpstr>
      <vt:lpstr>PowerPoint 演示文稿</vt:lpstr>
      <vt:lpstr>PowerPoint 演示文稿</vt:lpstr>
      <vt:lpstr>Service architecture without Istio</vt:lpstr>
      <vt:lpstr>PowerPoint 演示文稿</vt:lpstr>
      <vt:lpstr>Istio in a single slide</vt:lpstr>
      <vt:lpstr>PowerPoint 演示文稿</vt:lpstr>
      <vt:lpstr>$  gcloud  beta  container clusters create istio-demo  \ --addons=Istio  --istio-config=auth=MTLS_STRICT \</vt:lpstr>
      <vt:lpstr>Building Blocks Envoy, Mixer, Pilot, Citadel</vt:lpstr>
      <vt:lpstr>Istio Architecture</vt:lpstr>
      <vt:lpstr>Demo: Deploy App</vt:lpstr>
      <vt:lpstr>Routing API</vt:lpstr>
      <vt:lpstr>Istio Routing</vt:lpstr>
      <vt:lpstr>Add-ons Prometheus, Grafana, Jaeger/Zipkin, ServiceGraph</vt:lpstr>
      <vt:lpstr>Install Prometheus</vt:lpstr>
      <vt:lpstr>Prometheus: Query metrics</vt:lpstr>
      <vt:lpstr>Install Grafana</vt:lpstr>
      <vt:lpstr>Grafana: Visualize metrics</vt:lpstr>
      <vt:lpstr>Install ServiceGraph</vt:lpstr>
      <vt:lpstr>ServiceGraph</vt:lpstr>
      <vt:lpstr>Install Tracing (Jaeger, Zipkin)</vt:lpstr>
      <vt:lpstr>Jaeger/Zipkin: Tracing</vt:lpstr>
      <vt:lpstr>Demo: Show add-ons</vt:lpstr>
      <vt:lpstr>Traffic Management Request Routing, Discovery &amp; Load Balancing, Failure Recovery, Fault  Injection</vt:lpstr>
      <vt:lpstr>Traffic Management</vt:lpstr>
      <vt:lpstr>Request Routing</vt:lpstr>
      <vt:lpstr>PowerPoint 演示文稿</vt:lpstr>
      <vt:lpstr>Failure Handling</vt:lpstr>
      <vt:lpstr>Fault Injection</vt:lpstr>
      <vt:lpstr>Demo: Traffic Management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reinventing the wheel  with Istio</dc:title>
  <dc:creator>geffzhang</dc:creator>
  <cp:lastModifiedBy>zhang shanyou</cp:lastModifiedBy>
  <cp:revision>1</cp:revision>
  <dcterms:created xsi:type="dcterms:W3CDTF">2020-01-16T02:56:39Z</dcterms:created>
  <dcterms:modified xsi:type="dcterms:W3CDTF">2020-01-16T03:05:05Z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2020-01-16T00:00:00Z</vt:filetime>
  </property>
</Properties>
</file>